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media/image2.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5" r:id="rId55"/>
    <p:sldId id="312" r:id="rId56"/>
    <p:sldId id="313" r:id="rId57"/>
    <p:sldId id="314" r:id="rId58"/>
    <p:sldId id="316" r:id="rId59"/>
    <p:sldId id="317" r:id="rId60"/>
    <p:sldId id="318" r:id="rId61"/>
    <p:sldId id="320" r:id="rId62"/>
    <p:sldId id="321" r:id="rId63"/>
    <p:sldId id="311" r:id="rId64"/>
    <p:sldId id="322" r:id="rId65"/>
    <p:sldId id="323" r:id="rId66"/>
    <p:sldId id="324" r:id="rId67"/>
    <p:sldId id="325" r:id="rId68"/>
    <p:sldId id="326" r:id="rId69"/>
    <p:sldId id="327" r:id="rId70"/>
    <p:sldId id="328" r:id="rId71"/>
    <p:sldId id="329" r:id="rId72"/>
    <p:sldId id="330" r:id="rId73"/>
    <p:sldId id="331" r:id="rId7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2" d="100"/>
          <a:sy n="122" d="100"/>
        </p:scale>
        <p:origin x="22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notesMaster" Target="notesMasters/notesMaster1.xml"/><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BEA Use tables</c:v>
                </c:pt>
              </c:strCache>
            </c:strRef>
          </c:tx>
          <c:spPr>
            <a:ln w="38100" cap="flat">
              <a:solidFill>
                <a:srgbClr val="C0562B"/>
              </a:solidFill>
              <a:prstDash val="solid"/>
              <a:round/>
            </a:ln>
            <a:effectLst/>
          </c:spPr>
          <c:marker>
            <c:symbol val="none"/>
          </c:marker>
          <c:cat>
            <c:strRef>
              <c:f>Sheet1!$A$2:$A$35</c:f>
              <c:strCache>
                <c:ptCount val="34"/>
                <c:pt idx="3">
                  <c:v>2000</c:v>
                </c:pt>
                <c:pt idx="8">
                  <c:v>2005</c:v>
                </c:pt>
                <c:pt idx="13">
                  <c:v>2010</c:v>
                </c:pt>
                <c:pt idx="18">
                  <c:v>2015</c:v>
                </c:pt>
                <c:pt idx="23">
                  <c:v>2020</c:v>
                </c:pt>
                <c:pt idx="28">
                  <c:v>2025</c:v>
                </c:pt>
                <c:pt idx="33">
                  <c:v>2030</c:v>
                </c:pt>
              </c:strCache>
            </c:strRef>
          </c:cat>
          <c:val>
            <c:numRef>
              <c:f>Sheet1!$B$2:$B$35</c:f>
              <c:numCache>
                <c:formatCode>General</c:formatCode>
                <c:ptCount val="34"/>
                <c:pt idx="0">
                  <c:v>0.55000000000000004</c:v>
                </c:pt>
                <c:pt idx="1">
                  <c:v>0.57999999999999996</c:v>
                </c:pt>
                <c:pt idx="2">
                  <c:v>0.69</c:v>
                </c:pt>
                <c:pt idx="3">
                  <c:v>0.64</c:v>
                </c:pt>
                <c:pt idx="4">
                  <c:v>0.63</c:v>
                </c:pt>
                <c:pt idx="5">
                  <c:v>0.67</c:v>
                </c:pt>
                <c:pt idx="6">
                  <c:v>0.67</c:v>
                </c:pt>
                <c:pt idx="7">
                  <c:v>0.64</c:v>
                </c:pt>
                <c:pt idx="8">
                  <c:v>0.64</c:v>
                </c:pt>
                <c:pt idx="9">
                  <c:v>0.67</c:v>
                </c:pt>
                <c:pt idx="10">
                  <c:v>0.65</c:v>
                </c:pt>
                <c:pt idx="11">
                  <c:v>0.69</c:v>
                </c:pt>
                <c:pt idx="12">
                  <c:v>0.82</c:v>
                </c:pt>
                <c:pt idx="13">
                  <c:v>0.9</c:v>
                </c:pt>
                <c:pt idx="14">
                  <c:v>0.9</c:v>
                </c:pt>
                <c:pt idx="15">
                  <c:v>0.92</c:v>
                </c:pt>
                <c:pt idx="16">
                  <c:v>1.01</c:v>
                </c:pt>
                <c:pt idx="17">
                  <c:v>1.0900000000000001</c:v>
                </c:pt>
                <c:pt idx="18">
                  <c:v>1.26</c:v>
                </c:pt>
                <c:pt idx="19">
                  <c:v>1.39</c:v>
                </c:pt>
                <c:pt idx="20">
                  <c:v>1.48</c:v>
                </c:pt>
                <c:pt idx="21">
                  <c:v>1.47</c:v>
                </c:pt>
                <c:pt idx="22">
                  <c:v>1.56</c:v>
                </c:pt>
                <c:pt idx="23">
                  <c:v>1.68</c:v>
                </c:pt>
                <c:pt idx="24">
                  <c:v>1.75</c:v>
                </c:pt>
                <c:pt idx="25">
                  <c:v>1.72</c:v>
                </c:pt>
                <c:pt idx="26">
                  <c:v>1.84</c:v>
                </c:pt>
                <c:pt idx="27">
                  <c:v>1.93</c:v>
                </c:pt>
                <c:pt idx="28">
                  <c:v>1.98</c:v>
                </c:pt>
              </c:numCache>
            </c:numRef>
          </c:val>
          <c:smooth val="0"/>
          <c:extLst>
            <c:ext xmlns:c16="http://schemas.microsoft.com/office/drawing/2014/chart" uri="{C3380CC4-5D6E-409C-BE32-E72D297353CC}">
              <c16:uniqueId val="{00000000-E6D7-8B44-930C-550EE0E41CA2}"/>
            </c:ext>
          </c:extLst>
        </c:ser>
        <c:dLbls>
          <c:showLegendKey val="0"/>
          <c:showVal val="0"/>
          <c:showCatName val="0"/>
          <c:showSerName val="0"/>
          <c:showPercent val="0"/>
          <c:showBubbleSize val="0"/>
        </c:dLbls>
        <c:marker val="1"/>
        <c:smooth val="0"/>
        <c:axId val="2094734554"/>
        <c:axId val="2094734552"/>
      </c:lineChart>
      <c:lineChart>
        <c:grouping val="standard"/>
        <c:varyColors val="0"/>
        <c:ser>
          <c:idx val="1"/>
          <c:order val="1"/>
          <c:tx>
            <c:strRef>
              <c:f>Sheet1!$C$1</c:f>
              <c:strCache>
                <c:ptCount val="1"/>
                <c:pt idx="0">
                  <c:v>If the 2015–25 trend continues</c:v>
                </c:pt>
              </c:strCache>
            </c:strRef>
          </c:tx>
          <c:spPr>
            <a:ln w="31750" cap="flat">
              <a:solidFill>
                <a:srgbClr val="C0562B"/>
              </a:solidFill>
              <a:prstDash val="dash"/>
              <a:round/>
            </a:ln>
            <a:effectLst/>
          </c:spPr>
          <c:marker>
            <c:symbol val="none"/>
          </c:marker>
          <c:cat>
            <c:strRef>
              <c:f>Sheet1!$A$2:$A$35</c:f>
              <c:strCache>
                <c:ptCount val="34"/>
                <c:pt idx="3">
                  <c:v>2000</c:v>
                </c:pt>
                <c:pt idx="8">
                  <c:v>2005</c:v>
                </c:pt>
                <c:pt idx="13">
                  <c:v>2010</c:v>
                </c:pt>
                <c:pt idx="18">
                  <c:v>2015</c:v>
                </c:pt>
                <c:pt idx="23">
                  <c:v>2020</c:v>
                </c:pt>
                <c:pt idx="28">
                  <c:v>2025</c:v>
                </c:pt>
                <c:pt idx="33">
                  <c:v>2030</c:v>
                </c:pt>
              </c:strCache>
            </c:strRef>
          </c:cat>
          <c:val>
            <c:numRef>
              <c:f>Sheet1!$C$2:$C$35</c:f>
              <c:numCache>
                <c:formatCode>General</c:formatCode>
                <c:ptCount val="34"/>
                <c:pt idx="28">
                  <c:v>1.98</c:v>
                </c:pt>
                <c:pt idx="29">
                  <c:v>2.0699999999999998</c:v>
                </c:pt>
                <c:pt idx="30">
                  <c:v>2.17</c:v>
                </c:pt>
                <c:pt idx="31">
                  <c:v>2.27</c:v>
                </c:pt>
                <c:pt idx="32">
                  <c:v>2.38</c:v>
                </c:pt>
                <c:pt idx="33">
                  <c:v>2.4900000000000002</c:v>
                </c:pt>
              </c:numCache>
            </c:numRef>
          </c:val>
          <c:smooth val="0"/>
          <c:extLst>
            <c:ext xmlns:c16="http://schemas.microsoft.com/office/drawing/2014/chart" uri="{C3380CC4-5D6E-409C-BE32-E72D297353CC}">
              <c16:uniqueId val="{00000001-E6D7-8B44-930C-550EE0E41CA2}"/>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3"/>
          <c:min val="0"/>
        </c:scaling>
        <c:delete val="0"/>
        <c:axPos val="l"/>
        <c:majorGridlines>
          <c:spPr>
            <a:ln w="9525" cap="flat">
              <a:solidFill>
                <a:srgbClr val="E8ECEF"/>
              </a:solidFill>
              <a:prstDash val="solid"/>
              <a:round/>
            </a:ln>
          </c:spPr>
        </c:majorGridlines>
        <c:numFmt formatCode="0.0"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0.5"/>
      </c:valAx>
      <c:spPr>
        <a:noFill/>
        <a:ln>
          <a:noFill/>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Reported</c:v>
                </c:pt>
              </c:strCache>
            </c:strRef>
          </c:tx>
          <c:spPr>
            <a:ln w="38100" cap="flat">
              <a:solidFill>
                <a:srgbClr val="C0562B"/>
              </a:solidFill>
              <a:prstDash val="solid"/>
              <a:round/>
            </a:ln>
            <a:effectLst/>
          </c:spPr>
          <c:marker>
            <c:symbol val="circle"/>
            <c:size val="7"/>
            <c:spPr>
              <a:solidFill>
                <a:srgbClr val="C0562B"/>
              </a:solidFill>
              <a:ln w="9525" cap="flat">
                <a:solidFill>
                  <a:srgbClr val="C0562B"/>
                </a:solidFill>
                <a:prstDash val="solid"/>
                <a:round/>
              </a:ln>
              <a:effectLst/>
            </c:spPr>
          </c:marker>
          <c:cat>
            <c:strRef>
              <c:f>Sheet1!$A$2:$A$13</c:f>
              <c:strCach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strCache>
            </c:strRef>
          </c:cat>
          <c:val>
            <c:numRef>
              <c:f>Sheet1!$B$2:$B$13</c:f>
              <c:numCache>
                <c:formatCode>General</c:formatCode>
                <c:ptCount val="12"/>
                <c:pt idx="0">
                  <c:v>9.9</c:v>
                </c:pt>
                <c:pt idx="1">
                  <c:v>19.100000000000001</c:v>
                </c:pt>
                <c:pt idx="2">
                  <c:v>25.4</c:v>
                </c:pt>
                <c:pt idx="3">
                  <c:v>24.8</c:v>
                </c:pt>
                <c:pt idx="4">
                  <c:v>28.4</c:v>
                </c:pt>
                <c:pt idx="5">
                  <c:v>26.3</c:v>
                </c:pt>
                <c:pt idx="6">
                  <c:v>29.8</c:v>
                </c:pt>
                <c:pt idx="7">
                  <c:v>29.8</c:v>
                </c:pt>
                <c:pt idx="8">
                  <c:v>28.5</c:v>
                </c:pt>
                <c:pt idx="9">
                  <c:v>27.1</c:v>
                </c:pt>
                <c:pt idx="10">
                  <c:v>37</c:v>
                </c:pt>
                <c:pt idx="11">
                  <c:v>35.4</c:v>
                </c:pt>
              </c:numCache>
            </c:numRef>
          </c:val>
          <c:smooth val="0"/>
          <c:extLst>
            <c:ext xmlns:c16="http://schemas.microsoft.com/office/drawing/2014/chart" uri="{C3380CC4-5D6E-409C-BE32-E72D297353CC}">
              <c16:uniqueId val="{00000000-6E82-0746-A297-5E0F7B7FEABA}"/>
            </c:ext>
          </c:extLst>
        </c:ser>
        <c:dLbls>
          <c:showLegendKey val="0"/>
          <c:showVal val="0"/>
          <c:showCatName val="0"/>
          <c:showSerName val="0"/>
          <c:showPercent val="0"/>
          <c:showBubbleSize val="0"/>
        </c:dLbls>
        <c:marker val="1"/>
        <c:smooth val="0"/>
        <c:axId val="2094734554"/>
        <c:axId val="2094734552"/>
      </c:lineChart>
      <c:lineChart>
        <c:grouping val="standard"/>
        <c:varyColors val="0"/>
        <c:ser>
          <c:idx val="1"/>
          <c:order val="1"/>
          <c:tx>
            <c:strRef>
              <c:f>Sheet1!$C$1</c:f>
              <c:strCache>
                <c:ptCount val="1"/>
                <c:pt idx="0">
                  <c:v>Without that year's change in server lives</c:v>
                </c:pt>
              </c:strCache>
            </c:strRef>
          </c:tx>
          <c:spPr>
            <a:ln>
              <a:noFill/>
            </a:ln>
            <a:effectLst/>
          </c:spPr>
          <c:marker>
            <c:symbol val="circle"/>
            <c:size val="11"/>
            <c:spPr>
              <a:solidFill>
                <a:srgbClr val="2466A8"/>
              </a:solidFill>
              <a:ln w="9525" cap="flat">
                <a:solidFill>
                  <a:srgbClr val="2466A8"/>
                </a:solidFill>
                <a:prstDash val="solid"/>
                <a:round/>
              </a:ln>
              <a:effectLst/>
            </c:spPr>
          </c:marker>
          <c:cat>
            <c:strRef>
              <c:f>Sheet1!$A$2:$A$13</c:f>
              <c:strCach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strCache>
            </c:strRef>
          </c:cat>
          <c:val>
            <c:numRef>
              <c:f>Sheet1!$C$2:$C$13</c:f>
              <c:numCache>
                <c:formatCode>General</c:formatCode>
                <c:ptCount val="12"/>
                <c:pt idx="6">
                  <c:v>23.9</c:v>
                </c:pt>
                <c:pt idx="8">
                  <c:v>24</c:v>
                </c:pt>
                <c:pt idx="10">
                  <c:v>34.1</c:v>
                </c:pt>
                <c:pt idx="11">
                  <c:v>36.5</c:v>
                </c:pt>
              </c:numCache>
            </c:numRef>
          </c:val>
          <c:smooth val="0"/>
          <c:extLst>
            <c:ext xmlns:c16="http://schemas.microsoft.com/office/drawing/2014/chart" uri="{C3380CC4-5D6E-409C-BE32-E72D297353CC}">
              <c16:uniqueId val="{00000001-6E82-0746-A297-5E0F7B7FEABA}"/>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45"/>
          <c:min val="0"/>
        </c:scaling>
        <c:delete val="0"/>
        <c:axPos val="l"/>
        <c:majorGridlines>
          <c:spPr>
            <a:ln w="9525" cap="flat">
              <a:solidFill>
                <a:srgbClr val="E8ECEF"/>
              </a:solidFill>
              <a:prstDash val="solid"/>
              <a:round/>
            </a:ln>
          </c:spPr>
        </c:majorGridlines>
        <c:numFmt formatCode="0"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
      </c:valAx>
      <c:spPr>
        <a:noFill/>
        <a:ln>
          <a:noFill/>
        </a:ln>
        <a:effectLst/>
      </c:spPr>
    </c:plotArea>
    <c:legend>
      <c:legendPos val="t"/>
      <c:overlay val="0"/>
      <c:txPr>
        <a:bodyPr/>
        <a:lstStyle/>
        <a:p>
          <a:pPr>
            <a:defRPr sz="1300">
              <a:solidFill>
                <a:srgbClr val="000000"/>
              </a:solidFill>
              <a:latin typeface="Arial"/>
              <a:cs typeface="Arial"/>
            </a:defRPr>
          </a:pPr>
          <a:endParaRPr lang="en-US"/>
        </a:p>
      </c:txPr>
    </c:legend>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Revenue</c:v>
                </c:pt>
              </c:strCache>
            </c:strRef>
          </c:tx>
          <c:spPr>
            <a:ln w="38100" cap="flat">
              <a:solidFill>
                <a:srgbClr val="C0562B"/>
              </a:solidFill>
              <a:prstDash val="solid"/>
              <a:round/>
            </a:ln>
            <a:effectLst/>
          </c:spPr>
          <c:marker>
            <c:symbol val="none"/>
          </c:marker>
          <c:cat>
            <c:strRef>
              <c:f>Sheet1!$A$2:$A$14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Sheet1!$B$2:$B$14</c:f>
              <c:numCache>
                <c:formatCode>General</c:formatCode>
                <c:ptCount val="13"/>
                <c:pt idx="0">
                  <c:v>100</c:v>
                </c:pt>
                <c:pt idx="1">
                  <c:v>104</c:v>
                </c:pt>
                <c:pt idx="2">
                  <c:v>112.5</c:v>
                </c:pt>
                <c:pt idx="3">
                  <c:v>118.8</c:v>
                </c:pt>
                <c:pt idx="4">
                  <c:v>135.4</c:v>
                </c:pt>
                <c:pt idx="5">
                  <c:v>157.1</c:v>
                </c:pt>
                <c:pt idx="6">
                  <c:v>173.3</c:v>
                </c:pt>
                <c:pt idx="7">
                  <c:v>189.1</c:v>
                </c:pt>
                <c:pt idx="8">
                  <c:v>233.2</c:v>
                </c:pt>
                <c:pt idx="9">
                  <c:v>265.10000000000002</c:v>
                </c:pt>
                <c:pt idx="10">
                  <c:v>283.39999999999998</c:v>
                </c:pt>
                <c:pt idx="11">
                  <c:v>322.39999999999998</c:v>
                </c:pt>
                <c:pt idx="12">
                  <c:v>363</c:v>
                </c:pt>
              </c:numCache>
            </c:numRef>
          </c:val>
          <c:smooth val="0"/>
          <c:extLst>
            <c:ext xmlns:c16="http://schemas.microsoft.com/office/drawing/2014/chart" uri="{C3380CC4-5D6E-409C-BE32-E72D297353CC}">
              <c16:uniqueId val="{00000000-FC58-8C4A-80A7-7EAE0AB65DAF}"/>
            </c:ext>
          </c:extLst>
        </c:ser>
        <c:ser>
          <c:idx val="1"/>
          <c:order val="1"/>
          <c:tx>
            <c:strRef>
              <c:f>Sheet1!$C$1</c:f>
              <c:strCache>
                <c:ptCount val="1"/>
                <c:pt idx="0">
                  <c:v>All employees</c:v>
                </c:pt>
              </c:strCache>
            </c:strRef>
          </c:tx>
          <c:spPr>
            <a:ln w="38100" cap="flat">
              <a:solidFill>
                <a:srgbClr val="2466A8"/>
              </a:solidFill>
              <a:prstDash val="solid"/>
              <a:round/>
            </a:ln>
            <a:effectLst/>
          </c:spPr>
          <c:marker>
            <c:symbol val="none"/>
          </c:marker>
          <c:cat>
            <c:strRef>
              <c:f>Sheet1!$A$2:$A$14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Sheet1!$C$2:$C$14</c:f>
              <c:numCache>
                <c:formatCode>General</c:formatCode>
                <c:ptCount val="13"/>
                <c:pt idx="0">
                  <c:v>100</c:v>
                </c:pt>
                <c:pt idx="1">
                  <c:v>103.7</c:v>
                </c:pt>
                <c:pt idx="2">
                  <c:v>109.9</c:v>
                </c:pt>
                <c:pt idx="3">
                  <c:v>112.7</c:v>
                </c:pt>
                <c:pt idx="4">
                  <c:v>118</c:v>
                </c:pt>
                <c:pt idx="5">
                  <c:v>122.8</c:v>
                </c:pt>
                <c:pt idx="6">
                  <c:v>127.3</c:v>
                </c:pt>
                <c:pt idx="7">
                  <c:v>134.19999999999999</c:v>
                </c:pt>
                <c:pt idx="8">
                  <c:v>149</c:v>
                </c:pt>
                <c:pt idx="9">
                  <c:v>173</c:v>
                </c:pt>
                <c:pt idx="10">
                  <c:v>180</c:v>
                </c:pt>
                <c:pt idx="11">
                  <c:v>178.5</c:v>
                </c:pt>
                <c:pt idx="12">
                  <c:v>178</c:v>
                </c:pt>
              </c:numCache>
            </c:numRef>
          </c:val>
          <c:smooth val="0"/>
          <c:extLst>
            <c:ext xmlns:c16="http://schemas.microsoft.com/office/drawing/2014/chart" uri="{C3380CC4-5D6E-409C-BE32-E72D297353CC}">
              <c16:uniqueId val="{00000001-FC58-8C4A-80A7-7EAE0AB65DAF}"/>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400"/>
          <c:min val="0"/>
        </c:scaling>
        <c:delete val="0"/>
        <c:axPos val="l"/>
        <c:majorGridlines>
          <c:spPr>
            <a:ln w="9525" cap="flat">
              <a:solidFill>
                <a:srgbClr val="E8ECEF"/>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0"/>
      </c:valAx>
      <c:spPr>
        <a:noFill/>
        <a:ln>
          <a:noFill/>
        </a:ln>
        <a:effectLst/>
      </c:spPr>
    </c:plotArea>
    <c:legend>
      <c:legendPos val="t"/>
      <c:overlay val="0"/>
      <c:txPr>
        <a:bodyPr/>
        <a:lstStyle/>
        <a:p>
          <a:pPr>
            <a:defRPr sz="1400">
              <a:solidFill>
                <a:srgbClr val="000000"/>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Imports</c:v>
                </c:pt>
              </c:strCache>
            </c:strRef>
          </c:tx>
          <c:spPr>
            <a:ln w="38100" cap="flat">
              <a:solidFill>
                <a:srgbClr val="C0562B"/>
              </a:solidFill>
              <a:prstDash val="solid"/>
              <a:round/>
            </a:ln>
            <a:effectLst/>
          </c:spPr>
          <c:marker>
            <c:symbol val="none"/>
          </c:marker>
          <c:cat>
            <c:strRef>
              <c:f>Sheet1!$A$2:$A$22</c:f>
              <c:strCache>
                <c:ptCount val="21"/>
                <c:pt idx="0">
                  <c:v>2005</c:v>
                </c:pt>
                <c:pt idx="5">
                  <c:v>2010</c:v>
                </c:pt>
                <c:pt idx="10">
                  <c:v>2015</c:v>
                </c:pt>
                <c:pt idx="15">
                  <c:v>2020</c:v>
                </c:pt>
                <c:pt idx="20">
                  <c:v>2025</c:v>
                </c:pt>
              </c:strCache>
            </c:strRef>
          </c:cat>
          <c:val>
            <c:numRef>
              <c:f>Sheet1!$B$2:$B$22</c:f>
              <c:numCache>
                <c:formatCode>General</c:formatCode>
                <c:ptCount val="21"/>
                <c:pt idx="0">
                  <c:v>297</c:v>
                </c:pt>
                <c:pt idx="1">
                  <c:v>382.6</c:v>
                </c:pt>
                <c:pt idx="2">
                  <c:v>413.2</c:v>
                </c:pt>
                <c:pt idx="3">
                  <c:v>467.7</c:v>
                </c:pt>
                <c:pt idx="4">
                  <c:v>685</c:v>
                </c:pt>
                <c:pt idx="5">
                  <c:v>725.3</c:v>
                </c:pt>
                <c:pt idx="6">
                  <c:v>820.8</c:v>
                </c:pt>
                <c:pt idx="7">
                  <c:v>1017.1</c:v>
                </c:pt>
                <c:pt idx="8">
                  <c:v>1238.7</c:v>
                </c:pt>
                <c:pt idx="9">
                  <c:v>1383.3</c:v>
                </c:pt>
                <c:pt idx="10">
                  <c:v>1518.5</c:v>
                </c:pt>
                <c:pt idx="11">
                  <c:v>1792.9</c:v>
                </c:pt>
                <c:pt idx="12">
                  <c:v>2077.4</c:v>
                </c:pt>
                <c:pt idx="13">
                  <c:v>2278.1</c:v>
                </c:pt>
                <c:pt idx="14">
                  <c:v>2504</c:v>
                </c:pt>
                <c:pt idx="15">
                  <c:v>2594.6</c:v>
                </c:pt>
                <c:pt idx="16">
                  <c:v>3232.2</c:v>
                </c:pt>
                <c:pt idx="17">
                  <c:v>3523</c:v>
                </c:pt>
                <c:pt idx="18">
                  <c:v>3930.6</c:v>
                </c:pt>
                <c:pt idx="19">
                  <c:v>4199.7</c:v>
                </c:pt>
                <c:pt idx="20">
                  <c:v>4762.3999999999996</c:v>
                </c:pt>
              </c:numCache>
            </c:numRef>
          </c:val>
          <c:smooth val="0"/>
          <c:extLst>
            <c:ext xmlns:c16="http://schemas.microsoft.com/office/drawing/2014/chart" uri="{C3380CC4-5D6E-409C-BE32-E72D297353CC}">
              <c16:uniqueId val="{00000000-C0D4-5940-AD4E-1A11856F5669}"/>
            </c:ext>
          </c:extLst>
        </c:ser>
        <c:ser>
          <c:idx val="1"/>
          <c:order val="1"/>
          <c:tx>
            <c:strRef>
              <c:f>Sheet1!$C$1</c:f>
              <c:strCache>
                <c:ptCount val="1"/>
                <c:pt idx="0">
                  <c:v>Exports</c:v>
                </c:pt>
              </c:strCache>
            </c:strRef>
          </c:tx>
          <c:spPr>
            <a:ln w="38100" cap="flat">
              <a:solidFill>
                <a:srgbClr val="2466A8"/>
              </a:solidFill>
              <a:prstDash val="solid"/>
              <a:round/>
            </a:ln>
            <a:effectLst/>
          </c:spPr>
          <c:marker>
            <c:symbol val="none"/>
          </c:marker>
          <c:cat>
            <c:strRef>
              <c:f>Sheet1!$A$2:$A$22</c:f>
              <c:strCache>
                <c:ptCount val="21"/>
                <c:pt idx="0">
                  <c:v>2005</c:v>
                </c:pt>
                <c:pt idx="5">
                  <c:v>2010</c:v>
                </c:pt>
                <c:pt idx="10">
                  <c:v>2015</c:v>
                </c:pt>
                <c:pt idx="15">
                  <c:v>2020</c:v>
                </c:pt>
                <c:pt idx="20">
                  <c:v>2025</c:v>
                </c:pt>
              </c:strCache>
            </c:strRef>
          </c:cat>
          <c:val>
            <c:numRef>
              <c:f>Sheet1!$C$2:$C$22</c:f>
              <c:numCache>
                <c:formatCode>General</c:formatCode>
                <c:ptCount val="21"/>
                <c:pt idx="0">
                  <c:v>323.2</c:v>
                </c:pt>
                <c:pt idx="1">
                  <c:v>391.7</c:v>
                </c:pt>
                <c:pt idx="2">
                  <c:v>349.9</c:v>
                </c:pt>
                <c:pt idx="3">
                  <c:v>337.6</c:v>
                </c:pt>
                <c:pt idx="4">
                  <c:v>348.6</c:v>
                </c:pt>
                <c:pt idx="5">
                  <c:v>465.2</c:v>
                </c:pt>
                <c:pt idx="6">
                  <c:v>544.6</c:v>
                </c:pt>
                <c:pt idx="7">
                  <c:v>570.29999999999995</c:v>
                </c:pt>
                <c:pt idx="8">
                  <c:v>605.4</c:v>
                </c:pt>
                <c:pt idx="9">
                  <c:v>557.4</c:v>
                </c:pt>
                <c:pt idx="10">
                  <c:v>549.1</c:v>
                </c:pt>
                <c:pt idx="11">
                  <c:v>559.6</c:v>
                </c:pt>
                <c:pt idx="12">
                  <c:v>635.9</c:v>
                </c:pt>
                <c:pt idx="13">
                  <c:v>638.79999999999995</c:v>
                </c:pt>
                <c:pt idx="14">
                  <c:v>691.2</c:v>
                </c:pt>
                <c:pt idx="15">
                  <c:v>711.3</c:v>
                </c:pt>
                <c:pt idx="16">
                  <c:v>827.2</c:v>
                </c:pt>
                <c:pt idx="17">
                  <c:v>943.5</c:v>
                </c:pt>
                <c:pt idx="18">
                  <c:v>1336.3</c:v>
                </c:pt>
                <c:pt idx="19">
                  <c:v>1527.5</c:v>
                </c:pt>
                <c:pt idx="20">
                  <c:v>1706.3</c:v>
                </c:pt>
              </c:numCache>
            </c:numRef>
          </c:val>
          <c:smooth val="0"/>
          <c:extLst>
            <c:ext xmlns:c16="http://schemas.microsoft.com/office/drawing/2014/chart" uri="{C3380CC4-5D6E-409C-BE32-E72D297353CC}">
              <c16:uniqueId val="{00000001-C0D4-5940-AD4E-1A11856F5669}"/>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5000"/>
          <c:min val="0"/>
        </c:scaling>
        <c:delete val="0"/>
        <c:axPos val="l"/>
        <c:majorGridlines>
          <c:spPr>
            <a:ln w="9525" cap="flat">
              <a:solidFill>
                <a:srgbClr val="E8ECEF"/>
              </a:solidFill>
              <a:prstDash val="solid"/>
              <a:round/>
            </a:ln>
          </c:spPr>
        </c:majorGridlines>
        <c:numFmt formatCode="#,##0"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00"/>
      </c:valAx>
      <c:spPr>
        <a:noFill/>
        <a:ln>
          <a:noFill/>
        </a:ln>
        <a:effectLst/>
      </c:spPr>
    </c:plotArea>
    <c:legend>
      <c:legendPos val="t"/>
      <c:overlay val="0"/>
      <c:txPr>
        <a:bodyPr/>
        <a:lstStyle/>
        <a:p>
          <a:pPr>
            <a:defRPr sz="1400">
              <a:solidFill>
                <a:srgbClr val="000000"/>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Fixed Internet at home (%)</c:v>
                </c:pt>
              </c:strCache>
            </c:strRef>
          </c:tx>
          <c:spPr>
            <a:solidFill>
              <a:srgbClr val="2466A8"/>
            </a:solidFill>
            <a:effectLst/>
          </c:spPr>
          <c:invertIfNegative val="0"/>
          <c:dLbls>
            <c:numFmt formatCode="0.0" sourceLinked="0"/>
            <c:spPr>
              <a:noFill/>
              <a:ln>
                <a:noFill/>
              </a:ln>
              <a:effectLst/>
            </c:spPr>
            <c:txPr>
              <a:bodyPr/>
              <a:lstStyle/>
              <a:p>
                <a:pPr>
                  <a:defRPr sz="13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Western Cape</c:v>
                </c:pt>
                <c:pt idx="1">
                  <c:v>Gauteng</c:v>
                </c:pt>
                <c:pt idx="2">
                  <c:v>Eastern Cape</c:v>
                </c:pt>
                <c:pt idx="3">
                  <c:v>Northern Cape</c:v>
                </c:pt>
                <c:pt idx="4">
                  <c:v>Free State</c:v>
                </c:pt>
                <c:pt idx="5">
                  <c:v>KwaZulu-Natal</c:v>
                </c:pt>
                <c:pt idx="6">
                  <c:v>North West</c:v>
                </c:pt>
                <c:pt idx="7">
                  <c:v>Mpumalanga</c:v>
                </c:pt>
                <c:pt idx="8">
                  <c:v>Limpopo</c:v>
                </c:pt>
              </c:strCache>
            </c:strRef>
          </c:cat>
          <c:val>
            <c:numRef>
              <c:f>Sheet1!$B$2:$B$10</c:f>
              <c:numCache>
                <c:formatCode>General</c:formatCode>
                <c:ptCount val="9"/>
                <c:pt idx="0">
                  <c:v>49.7</c:v>
                </c:pt>
                <c:pt idx="1">
                  <c:v>31.1</c:v>
                </c:pt>
                <c:pt idx="2">
                  <c:v>11.6</c:v>
                </c:pt>
                <c:pt idx="3">
                  <c:v>11.6</c:v>
                </c:pt>
                <c:pt idx="4">
                  <c:v>11.6</c:v>
                </c:pt>
                <c:pt idx="5">
                  <c:v>10.6</c:v>
                </c:pt>
                <c:pt idx="6">
                  <c:v>8.9</c:v>
                </c:pt>
                <c:pt idx="7">
                  <c:v>7.3</c:v>
                </c:pt>
                <c:pt idx="8">
                  <c:v>5.9</c:v>
                </c:pt>
              </c:numCache>
            </c:numRef>
          </c:val>
          <c:extLst>
            <c:ext xmlns:c16="http://schemas.microsoft.com/office/drawing/2014/chart" uri="{C3380CC4-5D6E-409C-BE32-E72D297353CC}">
              <c16:uniqueId val="{00000000-456C-2C40-93DA-E6D26BE02061}"/>
            </c:ext>
          </c:extLst>
        </c:ser>
        <c:dLbls>
          <c:showLegendKey val="0"/>
          <c:showVal val="1"/>
          <c:showCatName val="0"/>
          <c:showSerName val="0"/>
          <c:showPercent val="0"/>
          <c:showBubbleSize val="0"/>
        </c:dLbls>
        <c:gapWidth val="3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D9DEE3"/>
            </a:solidFill>
            <a:prstDash val="solid"/>
            <a:round/>
          </a:ln>
        </c:spPr>
        <c:txPr>
          <a:bodyPr/>
          <a:lstStyle/>
          <a:p>
            <a:pPr>
              <a:defRPr sz="13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60"/>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Households (%)</c:v>
                </c:pt>
              </c:strCache>
            </c:strRef>
          </c:tx>
          <c:spPr>
            <a:solidFill>
              <a:srgbClr val="2466A8"/>
            </a:solidFill>
            <a:effectLst/>
          </c:spPr>
          <c:invertIfNegative val="0"/>
          <c:dLbls>
            <c:numFmt formatCode="0.0" sourceLinked="0"/>
            <c:spPr>
              <a:noFill/>
              <a:ln>
                <a:noFill/>
              </a:ln>
              <a:effectLst/>
            </c:spPr>
            <c:txPr>
              <a:bodyPr/>
              <a:lstStyle/>
              <a:p>
                <a:pPr>
                  <a:defRPr sz="13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Any kind of access</c:v>
                </c:pt>
                <c:pt idx="1">
                  <c:v>Mobile</c:v>
                </c:pt>
                <c:pt idx="2">
                  <c:v>Fixed Internet at home</c:v>
                </c:pt>
                <c:pt idx="3">
                  <c:v>Internet at work</c:v>
                </c:pt>
                <c:pt idx="4">
                  <c:v>Public Wi-Fi</c:v>
                </c:pt>
                <c:pt idx="5">
                  <c:v>Internet Café</c:v>
                </c:pt>
                <c:pt idx="6">
                  <c:v>At an educational facility</c:v>
                </c:pt>
                <c:pt idx="7">
                  <c:v>At a library</c:v>
                </c:pt>
              </c:strCache>
            </c:strRef>
          </c:cat>
          <c:val>
            <c:numRef>
              <c:f>Sheet1!$B$2:$B$9</c:f>
              <c:numCache>
                <c:formatCode>General</c:formatCode>
                <c:ptCount val="8"/>
                <c:pt idx="0">
                  <c:v>85.6</c:v>
                </c:pt>
                <c:pt idx="1">
                  <c:v>78.900000000000006</c:v>
                </c:pt>
                <c:pt idx="2">
                  <c:v>20.6</c:v>
                </c:pt>
                <c:pt idx="3">
                  <c:v>12.9</c:v>
                </c:pt>
                <c:pt idx="4">
                  <c:v>8.1999999999999993</c:v>
                </c:pt>
                <c:pt idx="5">
                  <c:v>5.4</c:v>
                </c:pt>
                <c:pt idx="6">
                  <c:v>4</c:v>
                </c:pt>
                <c:pt idx="7">
                  <c:v>2.1</c:v>
                </c:pt>
              </c:numCache>
            </c:numRef>
          </c:val>
          <c:extLst>
            <c:ext xmlns:c16="http://schemas.microsoft.com/office/drawing/2014/chart" uri="{C3380CC4-5D6E-409C-BE32-E72D297353CC}">
              <c16:uniqueId val="{00000000-EDA0-7744-A99D-4E8D8729BEA6}"/>
            </c:ext>
          </c:extLst>
        </c:ser>
        <c:dLbls>
          <c:showLegendKey val="0"/>
          <c:showVal val="1"/>
          <c:showCatName val="0"/>
          <c:showSerName val="0"/>
          <c:showPercent val="0"/>
          <c:showBubbleSize val="0"/>
        </c:dLbls>
        <c:gapWidth val="3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D9DEE3"/>
            </a:solidFill>
            <a:prstDash val="solid"/>
            <a:round/>
          </a:ln>
        </c:spPr>
        <c:txPr>
          <a:bodyPr/>
          <a:lstStyle/>
          <a:p>
            <a:pPr>
              <a:defRPr sz="13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00"/>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AWS operating income ($bn)</c:v>
                </c:pt>
              </c:strCache>
            </c:strRef>
          </c:tx>
          <c:spPr>
            <a:solidFill>
              <a:srgbClr val="C0562B"/>
            </a:solidFill>
            <a:effectLst/>
          </c:spPr>
          <c:invertIfNegative val="0"/>
          <c:cat>
            <c:strRef>
              <c:f>Sheet1!$A$2:$A$13</c:f>
              <c:strCach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strCache>
            </c:strRef>
          </c:cat>
          <c:val>
            <c:numRef>
              <c:f>Sheet1!$B$2:$B$13</c:f>
              <c:numCache>
                <c:formatCode>General</c:formatCode>
                <c:ptCount val="12"/>
                <c:pt idx="0">
                  <c:v>0.45800000000000002</c:v>
                </c:pt>
                <c:pt idx="1">
                  <c:v>1.5069999999999999</c:v>
                </c:pt>
                <c:pt idx="2">
                  <c:v>3.1080000000000001</c:v>
                </c:pt>
                <c:pt idx="3">
                  <c:v>4.3310000000000004</c:v>
                </c:pt>
                <c:pt idx="4">
                  <c:v>7.2960000000000003</c:v>
                </c:pt>
                <c:pt idx="5">
                  <c:v>9.2010000000000005</c:v>
                </c:pt>
                <c:pt idx="6">
                  <c:v>13.531000000000001</c:v>
                </c:pt>
                <c:pt idx="7">
                  <c:v>18.532</c:v>
                </c:pt>
                <c:pt idx="8">
                  <c:v>22.841000000000001</c:v>
                </c:pt>
                <c:pt idx="9">
                  <c:v>24.631</c:v>
                </c:pt>
                <c:pt idx="10">
                  <c:v>39.834000000000003</c:v>
                </c:pt>
                <c:pt idx="11">
                  <c:v>45.606000000000002</c:v>
                </c:pt>
              </c:numCache>
            </c:numRef>
          </c:val>
          <c:extLst>
            <c:ext xmlns:c16="http://schemas.microsoft.com/office/drawing/2014/chart" uri="{C3380CC4-5D6E-409C-BE32-E72D297353CC}">
              <c16:uniqueId val="{00000000-B984-A74C-9494-7EA5797F37F6}"/>
            </c:ext>
          </c:extLst>
        </c:ser>
        <c:dLbls>
          <c:showLegendKey val="0"/>
          <c:showVal val="0"/>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50"/>
          <c:min val="0"/>
        </c:scaling>
        <c:delete val="0"/>
        <c:axPos val="l"/>
        <c:majorGridlines>
          <c:spPr>
            <a:ln w="9525" cap="flat">
              <a:solidFill>
                <a:srgbClr val="E8ECEF"/>
              </a:solidFill>
              <a:prstDash val="solid"/>
              <a:round/>
            </a:ln>
          </c:spPr>
        </c:majorGridlines>
        <c:numFmt formatCode="0"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Snowflake (cloud user), FY2026</c:v>
                </c:pt>
              </c:strCache>
            </c:strRef>
          </c:tx>
          <c:spPr>
            <a:solidFill>
              <a:srgbClr val="2466A8"/>
            </a:solidFill>
            <a:effectLst/>
          </c:spPr>
          <c:invertIfNegative val="0"/>
          <c:dLbls>
            <c:numFmt formatCode="0&quot;%&quot;" sourceLinked="0"/>
            <c:spPr>
              <a:noFill/>
              <a:ln>
                <a:noFill/>
              </a:ln>
              <a:effectLst/>
            </c:spPr>
            <c:txPr>
              <a:bodyPr/>
              <a:lstStyle/>
              <a:p>
                <a:pPr>
                  <a:defRPr sz="1500" b="1"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Capital spending, % of revenue (AWS: net additions)</c:v>
                </c:pt>
                <c:pt idx="1">
                  <c:v>Property and equipment, net, % of revenue</c:v>
                </c:pt>
              </c:strCache>
            </c:strRef>
          </c:cat>
          <c:val>
            <c:numRef>
              <c:f>Sheet1!$B$2:$B$3</c:f>
              <c:numCache>
                <c:formatCode>General</c:formatCode>
                <c:ptCount val="2"/>
                <c:pt idx="0">
                  <c:v>2.2000000000000002</c:v>
                </c:pt>
                <c:pt idx="1">
                  <c:v>5.3</c:v>
                </c:pt>
              </c:numCache>
            </c:numRef>
          </c:val>
          <c:extLst>
            <c:ext xmlns:c16="http://schemas.microsoft.com/office/drawing/2014/chart" uri="{C3380CC4-5D6E-409C-BE32-E72D297353CC}">
              <c16:uniqueId val="{00000000-3468-624A-9977-391F07BEBAEE}"/>
            </c:ext>
          </c:extLst>
        </c:ser>
        <c:ser>
          <c:idx val="1"/>
          <c:order val="1"/>
          <c:tx>
            <c:strRef>
              <c:f>Sheet1!$C$1</c:f>
              <c:strCache>
                <c:ptCount val="1"/>
                <c:pt idx="0">
                  <c:v>AWS (cloud provider), 2025</c:v>
                </c:pt>
              </c:strCache>
            </c:strRef>
          </c:tx>
          <c:spPr>
            <a:solidFill>
              <a:srgbClr val="C0562B"/>
            </a:solidFill>
            <a:effectLst/>
          </c:spPr>
          <c:invertIfNegative val="0"/>
          <c:dLbls>
            <c:numFmt formatCode="0&quot;%&quot;" sourceLinked="0"/>
            <c:spPr>
              <a:noFill/>
              <a:ln>
                <a:noFill/>
              </a:ln>
              <a:effectLst/>
            </c:spPr>
            <c:txPr>
              <a:bodyPr/>
              <a:lstStyle/>
              <a:p>
                <a:pPr>
                  <a:defRPr sz="1500" b="1"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Capital spending, % of revenue (AWS: net additions)</c:v>
                </c:pt>
                <c:pt idx="1">
                  <c:v>Property and equipment, net, % of revenue</c:v>
                </c:pt>
              </c:strCache>
            </c:strRef>
          </c:cat>
          <c:val>
            <c:numRef>
              <c:f>Sheet1!$C$2:$C$3</c:f>
              <c:numCache>
                <c:formatCode>General</c:formatCode>
                <c:ptCount val="2"/>
                <c:pt idx="0">
                  <c:v>75</c:v>
                </c:pt>
                <c:pt idx="1">
                  <c:v>148</c:v>
                </c:pt>
              </c:numCache>
            </c:numRef>
          </c:val>
          <c:extLst>
            <c:ext xmlns:c16="http://schemas.microsoft.com/office/drawing/2014/chart" uri="{C3380CC4-5D6E-409C-BE32-E72D297353CC}">
              <c16:uniqueId val="{00000001-3468-624A-9977-391F07BEBAEE}"/>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4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7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400">
              <a:solidFill>
                <a:srgbClr val="000000"/>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Share of US private net stock of computers and peripheral equipment (%)</c:v>
                </c:pt>
              </c:strCache>
            </c:strRef>
          </c:tx>
          <c:spPr>
            <a:ln w="38100" cap="flat">
              <a:solidFill>
                <a:srgbClr val="C0562B"/>
              </a:solidFill>
              <a:prstDash val="solid"/>
              <a:round/>
            </a:ln>
            <a:effectLst/>
          </c:spPr>
          <c:marker>
            <c:symbol val="none"/>
          </c:marker>
          <c:cat>
            <c:strRef>
              <c:f>Sheet1!$A$2:$A$32</c:f>
              <c:strCache>
                <c:ptCount val="31"/>
                <c:pt idx="0">
                  <c:v>1995</c:v>
                </c:pt>
                <c:pt idx="5">
                  <c:v>2000</c:v>
                </c:pt>
                <c:pt idx="10">
                  <c:v>2005</c:v>
                </c:pt>
                <c:pt idx="15">
                  <c:v>2010</c:v>
                </c:pt>
                <c:pt idx="20">
                  <c:v>2015</c:v>
                </c:pt>
                <c:pt idx="25">
                  <c:v>2020</c:v>
                </c:pt>
                <c:pt idx="30">
                  <c:v>2025</c:v>
                </c:pt>
              </c:strCache>
            </c:strRef>
          </c:cat>
          <c:val>
            <c:numRef>
              <c:f>Sheet1!$B$2:$B$32</c:f>
              <c:numCache>
                <c:formatCode>General</c:formatCode>
                <c:ptCount val="31"/>
                <c:pt idx="0">
                  <c:v>0.6</c:v>
                </c:pt>
                <c:pt idx="1">
                  <c:v>0.5</c:v>
                </c:pt>
                <c:pt idx="2">
                  <c:v>0.5</c:v>
                </c:pt>
                <c:pt idx="3">
                  <c:v>0.7</c:v>
                </c:pt>
                <c:pt idx="4">
                  <c:v>1</c:v>
                </c:pt>
                <c:pt idx="5">
                  <c:v>1.4</c:v>
                </c:pt>
                <c:pt idx="6">
                  <c:v>1.9</c:v>
                </c:pt>
                <c:pt idx="7">
                  <c:v>2.5</c:v>
                </c:pt>
                <c:pt idx="8">
                  <c:v>2.9</c:v>
                </c:pt>
                <c:pt idx="9">
                  <c:v>3.2</c:v>
                </c:pt>
                <c:pt idx="10">
                  <c:v>3.2</c:v>
                </c:pt>
                <c:pt idx="11">
                  <c:v>3.4</c:v>
                </c:pt>
                <c:pt idx="12">
                  <c:v>3.5</c:v>
                </c:pt>
                <c:pt idx="13">
                  <c:v>3.5</c:v>
                </c:pt>
                <c:pt idx="14">
                  <c:v>3.9</c:v>
                </c:pt>
                <c:pt idx="15">
                  <c:v>5.9</c:v>
                </c:pt>
                <c:pt idx="16">
                  <c:v>7.5</c:v>
                </c:pt>
                <c:pt idx="17">
                  <c:v>8.6999999999999993</c:v>
                </c:pt>
                <c:pt idx="18">
                  <c:v>10.6</c:v>
                </c:pt>
                <c:pt idx="19">
                  <c:v>12.1</c:v>
                </c:pt>
                <c:pt idx="20">
                  <c:v>13.1</c:v>
                </c:pt>
                <c:pt idx="21">
                  <c:v>14.5</c:v>
                </c:pt>
                <c:pt idx="22">
                  <c:v>16.100000000000001</c:v>
                </c:pt>
                <c:pt idx="23">
                  <c:v>18</c:v>
                </c:pt>
                <c:pt idx="24">
                  <c:v>18</c:v>
                </c:pt>
                <c:pt idx="25">
                  <c:v>19.2</c:v>
                </c:pt>
                <c:pt idx="26">
                  <c:v>21.1</c:v>
                </c:pt>
                <c:pt idx="27">
                  <c:v>23.1</c:v>
                </c:pt>
                <c:pt idx="28">
                  <c:v>24.4</c:v>
                </c:pt>
                <c:pt idx="29">
                  <c:v>25.1</c:v>
                </c:pt>
                <c:pt idx="30">
                  <c:v>25.6</c:v>
                </c:pt>
              </c:numCache>
            </c:numRef>
          </c:val>
          <c:smooth val="0"/>
          <c:extLst>
            <c:ext xmlns:c16="http://schemas.microsoft.com/office/drawing/2014/chart" uri="{C3380CC4-5D6E-409C-BE32-E72D297353CC}">
              <c16:uniqueId val="{00000000-489B-7248-924D-DD52E0A721F4}"/>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30"/>
          <c:min val="0"/>
        </c:scaling>
        <c:delete val="0"/>
        <c:axPos val="l"/>
        <c:majorGridlines>
          <c:spPr>
            <a:ln w="9525" cap="flat">
              <a:solidFill>
                <a:srgbClr val="E8ECEF"/>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Commitments not yet recognized ($bn)</c:v>
                </c:pt>
              </c:strCache>
            </c:strRef>
          </c:tx>
          <c:spPr>
            <a:solidFill>
              <a:srgbClr val="C0562B"/>
            </a:solidFill>
            <a:effectLst/>
          </c:spPr>
          <c:invertIfNegative val="0"/>
          <c:cat>
            <c:strRef>
              <c:f>Sheet1!$A$2:$A$11</c:f>
              <c:strCache>
                <c:ptCount val="10"/>
                <c:pt idx="0">
                  <c:v>2018</c:v>
                </c:pt>
                <c:pt idx="1">
                  <c:v>2019</c:v>
                </c:pt>
                <c:pt idx="2">
                  <c:v>2020</c:v>
                </c:pt>
                <c:pt idx="3">
                  <c:v>2021</c:v>
                </c:pt>
                <c:pt idx="4">
                  <c:v>2022</c:v>
                </c:pt>
                <c:pt idx="5">
                  <c:v>2023</c:v>
                </c:pt>
                <c:pt idx="6">
                  <c:v>2024</c:v>
                </c:pt>
                <c:pt idx="7">
                  <c:v>2025</c:v>
                </c:pt>
                <c:pt idx="8">
                  <c:v>Mar 2026</c:v>
                </c:pt>
                <c:pt idx="9">
                  <c:v>Jun 2026</c:v>
                </c:pt>
              </c:strCache>
            </c:strRef>
          </c:cat>
          <c:val>
            <c:numRef>
              <c:f>Sheet1!$B$2:$B$11</c:f>
              <c:numCache>
                <c:formatCode>General</c:formatCode>
                <c:ptCount val="10"/>
                <c:pt idx="0">
                  <c:v>19.3</c:v>
                </c:pt>
                <c:pt idx="1">
                  <c:v>29.8</c:v>
                </c:pt>
                <c:pt idx="2">
                  <c:v>50</c:v>
                </c:pt>
                <c:pt idx="3">
                  <c:v>80.400000000000006</c:v>
                </c:pt>
                <c:pt idx="4">
                  <c:v>110.4</c:v>
                </c:pt>
                <c:pt idx="5">
                  <c:v>155.69999999999999</c:v>
                </c:pt>
                <c:pt idx="6">
                  <c:v>177</c:v>
                </c:pt>
                <c:pt idx="7">
                  <c:v>244</c:v>
                </c:pt>
                <c:pt idx="8">
                  <c:v>364</c:v>
                </c:pt>
                <c:pt idx="9">
                  <c:v>496</c:v>
                </c:pt>
              </c:numCache>
            </c:numRef>
          </c:val>
          <c:extLst>
            <c:ext xmlns:c16="http://schemas.microsoft.com/office/drawing/2014/chart" uri="{C3380CC4-5D6E-409C-BE32-E72D297353CC}">
              <c16:uniqueId val="{00000000-69EA-1E40-8FBF-77EA23336C11}"/>
            </c:ext>
          </c:extLst>
        </c:ser>
        <c:dLbls>
          <c:showLegendKey val="0"/>
          <c:showVal val="0"/>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500"/>
          <c:min val="0"/>
        </c:scaling>
        <c:delete val="0"/>
        <c:axPos val="l"/>
        <c:majorGridlines>
          <c:spPr>
            <a:ln w="9525" cap="flat">
              <a:solidFill>
                <a:srgbClr val="E8ECEF"/>
              </a:solidFill>
              <a:prstDash val="solid"/>
              <a:round/>
            </a:ln>
          </c:spPr>
        </c:majorGridlines>
        <c:numFmt formatCode="0"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0"/>
      </c:valAx>
      <c:spPr>
        <a:noFill/>
        <a:ln>
          <a:noFill/>
        </a:ln>
        <a:effectLst/>
      </c:spPr>
    </c:plotArea>
    <c:plotVisOnly val="1"/>
    <c:dispBlanksAs val="span"/>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Purchases of property and equipment (Microsoft: additions)</c:v>
                </c:pt>
              </c:strCache>
            </c:strRef>
          </c:tx>
          <c:spPr>
            <a:solidFill>
              <a:srgbClr val="C0562B"/>
            </a:solidFill>
            <a:effectLst/>
          </c:spPr>
          <c:invertIfNegative val="0"/>
          <c:dLbls>
            <c:numFmt formatCode="0" sourceLinked="0"/>
            <c:spPr>
              <a:noFill/>
              <a:ln>
                <a:noFill/>
              </a:ln>
              <a:effectLst/>
            </c:spPr>
            <c:txPr>
              <a:bodyPr/>
              <a:lstStyle/>
              <a:p>
                <a:pPr>
                  <a:defRPr sz="13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Amazon (2025)</c:v>
                </c:pt>
                <c:pt idx="1">
                  <c:v>Microsoft (FY to Jun 2026)</c:v>
                </c:pt>
                <c:pt idx="2">
                  <c:v>Alphabet (2025)</c:v>
                </c:pt>
                <c:pt idx="3">
                  <c:v>Meta (2025)</c:v>
                </c:pt>
              </c:strCache>
            </c:strRef>
          </c:cat>
          <c:val>
            <c:numRef>
              <c:f>Sheet1!$B$2:$B$5</c:f>
              <c:numCache>
                <c:formatCode>General</c:formatCode>
                <c:ptCount val="4"/>
                <c:pt idx="0">
                  <c:v>131.80000000000001</c:v>
                </c:pt>
                <c:pt idx="1">
                  <c:v>115.9</c:v>
                </c:pt>
                <c:pt idx="2">
                  <c:v>91.4</c:v>
                </c:pt>
                <c:pt idx="3">
                  <c:v>69.7</c:v>
                </c:pt>
              </c:numCache>
            </c:numRef>
          </c:val>
          <c:extLst>
            <c:ext xmlns:c16="http://schemas.microsoft.com/office/drawing/2014/chart" uri="{C3380CC4-5D6E-409C-BE32-E72D297353CC}">
              <c16:uniqueId val="{00000000-729A-0B45-9EA2-7951854BBF41}"/>
            </c:ext>
          </c:extLst>
        </c:ser>
        <c:ser>
          <c:idx val="1"/>
          <c:order val="1"/>
          <c:tx>
            <c:strRef>
              <c:f>Sheet1!$C$1</c:f>
              <c:strCache>
                <c:ptCount val="1"/>
                <c:pt idx="0">
                  <c:v>Depreciation of property and equipment (Amazon: incl. amortization)</c:v>
                </c:pt>
              </c:strCache>
            </c:strRef>
          </c:tx>
          <c:spPr>
            <a:solidFill>
              <a:srgbClr val="AEB6BD"/>
            </a:solidFill>
            <a:effectLst/>
          </c:spPr>
          <c:invertIfNegative val="0"/>
          <c:dLbls>
            <c:numFmt formatCode="0" sourceLinked="0"/>
            <c:spPr>
              <a:noFill/>
              <a:ln>
                <a:noFill/>
              </a:ln>
              <a:effectLst/>
            </c:spPr>
            <c:txPr>
              <a:bodyPr/>
              <a:lstStyle/>
              <a:p>
                <a:pPr>
                  <a:defRPr sz="13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Amazon (2025)</c:v>
                </c:pt>
                <c:pt idx="1">
                  <c:v>Microsoft (FY to Jun 2026)</c:v>
                </c:pt>
                <c:pt idx="2">
                  <c:v>Alphabet (2025)</c:v>
                </c:pt>
                <c:pt idx="3">
                  <c:v>Meta (2025)</c:v>
                </c:pt>
              </c:strCache>
            </c:strRef>
          </c:cat>
          <c:val>
            <c:numRef>
              <c:f>Sheet1!$C$2:$C$5</c:f>
              <c:numCache>
                <c:formatCode>General</c:formatCode>
                <c:ptCount val="4"/>
                <c:pt idx="0">
                  <c:v>41.9</c:v>
                </c:pt>
                <c:pt idx="1">
                  <c:v>34.299999999999997</c:v>
                </c:pt>
                <c:pt idx="2">
                  <c:v>21.1</c:v>
                </c:pt>
                <c:pt idx="3">
                  <c:v>18</c:v>
                </c:pt>
              </c:numCache>
            </c:numRef>
          </c:val>
          <c:extLst>
            <c:ext xmlns:c16="http://schemas.microsoft.com/office/drawing/2014/chart" uri="{C3380CC4-5D6E-409C-BE32-E72D297353CC}">
              <c16:uniqueId val="{00000001-729A-0B45-9EA2-7951854BBF41}"/>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5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400">
              <a:solidFill>
                <a:srgbClr val="000000"/>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Data-center electricity (TWh)</c:v>
                </c:pt>
              </c:strCache>
            </c:strRef>
          </c:tx>
          <c:spPr>
            <a:solidFill>
              <a:srgbClr val="C0562B"/>
            </a:solidFill>
            <a:effectLst/>
          </c:spPr>
          <c:invertIfNegative val="0"/>
          <c:dPt>
            <c:idx val="0"/>
            <c:invertIfNegative val="0"/>
            <c:bubble3D val="0"/>
            <c:extLst>
              <c:ext xmlns:c16="http://schemas.microsoft.com/office/drawing/2014/chart" uri="{C3380CC4-5D6E-409C-BE32-E72D297353CC}">
                <c16:uniqueId val="{00000001-E8CD-1C49-82C2-713D2608F35A}"/>
              </c:ext>
            </c:extLst>
          </c:dPt>
          <c:dPt>
            <c:idx val="1"/>
            <c:invertIfNegative val="0"/>
            <c:bubble3D val="0"/>
            <c:extLst>
              <c:ext xmlns:c16="http://schemas.microsoft.com/office/drawing/2014/chart" uri="{C3380CC4-5D6E-409C-BE32-E72D297353CC}">
                <c16:uniqueId val="{00000003-E8CD-1C49-82C2-713D2608F35A}"/>
              </c:ext>
            </c:extLst>
          </c:dPt>
          <c:dPt>
            <c:idx val="2"/>
            <c:invertIfNegative val="0"/>
            <c:bubble3D val="0"/>
            <c:extLst>
              <c:ext xmlns:c16="http://schemas.microsoft.com/office/drawing/2014/chart" uri="{C3380CC4-5D6E-409C-BE32-E72D297353CC}">
                <c16:uniqueId val="{00000005-E8CD-1C49-82C2-713D2608F35A}"/>
              </c:ext>
            </c:extLst>
          </c:dPt>
          <c:dPt>
            <c:idx val="3"/>
            <c:invertIfNegative val="0"/>
            <c:bubble3D val="0"/>
            <c:extLst>
              <c:ext xmlns:c16="http://schemas.microsoft.com/office/drawing/2014/chart" uri="{C3380CC4-5D6E-409C-BE32-E72D297353CC}">
                <c16:uniqueId val="{00000007-E8CD-1C49-82C2-713D2608F35A}"/>
              </c:ext>
            </c:extLst>
          </c:dPt>
          <c:dPt>
            <c:idx val="4"/>
            <c:invertIfNegative val="0"/>
            <c:bubble3D val="0"/>
            <c:spPr>
              <a:solidFill>
                <a:srgbClr val="F0C4AE"/>
              </a:solidFill>
              <a:effectLst/>
            </c:spPr>
            <c:extLst>
              <c:ext xmlns:c16="http://schemas.microsoft.com/office/drawing/2014/chart" uri="{C3380CC4-5D6E-409C-BE32-E72D297353CC}">
                <c16:uniqueId val="{00000009-E8CD-1C49-82C2-713D2608F35A}"/>
              </c:ext>
            </c:extLst>
          </c:dPt>
          <c:dLbls>
            <c:numFmt formatCode="0" sourceLinked="0"/>
            <c:spPr>
              <a:noFill/>
              <a:ln>
                <a:noFill/>
              </a:ln>
              <a:effectLst/>
            </c:spPr>
            <c:txPr>
              <a:bodyPr/>
              <a:lstStyle/>
              <a:p>
                <a:pPr>
                  <a:defRPr sz="1500" b="1"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2020</c:v>
                </c:pt>
                <c:pt idx="1">
                  <c:v>2023</c:v>
                </c:pt>
                <c:pt idx="2">
                  <c:v>2024</c:v>
                </c:pt>
                <c:pt idx="3">
                  <c:v>2025</c:v>
                </c:pt>
                <c:pt idx="4">
                  <c:v>2030 (IEA base case)</c:v>
                </c:pt>
              </c:strCache>
            </c:strRef>
          </c:cat>
          <c:val>
            <c:numRef>
              <c:f>Sheet1!$B$2:$B$6</c:f>
              <c:numCache>
                <c:formatCode>General</c:formatCode>
                <c:ptCount val="5"/>
                <c:pt idx="0">
                  <c:v>269</c:v>
                </c:pt>
                <c:pt idx="1">
                  <c:v>360</c:v>
                </c:pt>
                <c:pt idx="2">
                  <c:v>416</c:v>
                </c:pt>
                <c:pt idx="3">
                  <c:v>485</c:v>
                </c:pt>
                <c:pt idx="4">
                  <c:v>945</c:v>
                </c:pt>
              </c:numCache>
            </c:numRef>
          </c:val>
          <c:extLst>
            <c:ext xmlns:c16="http://schemas.microsoft.com/office/drawing/2014/chart" uri="{C3380CC4-5D6E-409C-BE32-E72D297353CC}">
              <c16:uniqueId val="{0000000A-E8CD-1C49-82C2-713D2608F35A}"/>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4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10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Capacity that must be owned</c:v>
                </c:pt>
              </c:strCache>
            </c:strRef>
          </c:tx>
          <c:spPr>
            <a:ln w="25400" cap="flat">
              <a:solidFill>
                <a:srgbClr val="AEB6BD"/>
              </a:solidFill>
              <a:prstDash val="solid"/>
              <a:round/>
            </a:ln>
            <a:effectLst/>
          </c:spPr>
          <c:marker>
            <c:symbol val="none"/>
          </c:marker>
          <c:cat>
            <c:strRef>
              <c:f>Sheet1!$A$2:$A$25</c:f>
              <c:strCache>
                <c:ptCount val="24"/>
                <c:pt idx="0">
                  <c:v>00:00</c:v>
                </c:pt>
                <c:pt idx="6">
                  <c:v>06:00</c:v>
                </c:pt>
                <c:pt idx="12">
                  <c:v>12:00</c:v>
                </c:pt>
                <c:pt idx="18">
                  <c:v>18:00</c:v>
                </c:pt>
              </c:strCache>
            </c:strRef>
          </c:cat>
          <c:val>
            <c:numRef>
              <c:f>Sheet1!$B$2:$B$25</c:f>
              <c:numCache>
                <c:formatCode>General</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0-1618-BA44-A829-F1AE92BF1518}"/>
            </c:ext>
          </c:extLst>
        </c:ser>
        <c:ser>
          <c:idx val="1"/>
          <c:order val="1"/>
          <c:tx>
            <c:strRef>
              <c:f>Sheet1!$C$1</c:f>
              <c:strCache>
                <c:ptCount val="1"/>
                <c:pt idx="0">
                  <c:v>Demand</c:v>
                </c:pt>
              </c:strCache>
            </c:strRef>
          </c:tx>
          <c:spPr>
            <a:ln w="25400" cap="flat">
              <a:solidFill>
                <a:srgbClr val="2466A8"/>
              </a:solidFill>
              <a:prstDash val="solid"/>
              <a:round/>
            </a:ln>
            <a:effectLst/>
          </c:spPr>
          <c:marker>
            <c:symbol val="none"/>
          </c:marker>
          <c:cat>
            <c:strRef>
              <c:f>Sheet1!$A$2:$A$25</c:f>
              <c:strCache>
                <c:ptCount val="24"/>
                <c:pt idx="0">
                  <c:v>00:00</c:v>
                </c:pt>
                <c:pt idx="6">
                  <c:v>06:00</c:v>
                </c:pt>
                <c:pt idx="12">
                  <c:v>12:00</c:v>
                </c:pt>
                <c:pt idx="18">
                  <c:v>18:00</c:v>
                </c:pt>
              </c:strCache>
            </c:strRef>
          </c:cat>
          <c:val>
            <c:numRef>
              <c:f>Sheet1!$C$2:$C$25</c:f>
              <c:numCache>
                <c:formatCode>General</c:formatCode>
                <c:ptCount val="24"/>
                <c:pt idx="0">
                  <c:v>0.20000000000005849</c:v>
                </c:pt>
                <c:pt idx="1">
                  <c:v>0.2000000000037721</c:v>
                </c:pt>
                <c:pt idx="2">
                  <c:v>0.20000000017869052</c:v>
                </c:pt>
                <c:pt idx="3">
                  <c:v>0.20000000621697081</c:v>
                </c:pt>
                <c:pt idx="4">
                  <c:v>0.20000015886003322</c:v>
                </c:pt>
                <c:pt idx="5">
                  <c:v>0.20000298132253769</c:v>
                </c:pt>
                <c:pt idx="6">
                  <c:v>0.20004109242495183</c:v>
                </c:pt>
                <c:pt idx="7">
                  <c:v>0.20041598059460469</c:v>
                </c:pt>
                <c:pt idx="8">
                  <c:v>0.20309273611157827</c:v>
                </c:pt>
                <c:pt idx="9">
                  <c:v>0.21688772516293686</c:v>
                </c:pt>
                <c:pt idx="10">
                  <c:v>0.26772639089802397</c:v>
                </c:pt>
                <c:pt idx="11">
                  <c:v>0.39948176702183702</c:v>
                </c:pt>
                <c:pt idx="12">
                  <c:v>0.63152600579010132</c:v>
                </c:pt>
                <c:pt idx="13">
                  <c:v>0.88559751314822321</c:v>
                </c:pt>
                <c:pt idx="14">
                  <c:v>1</c:v>
                </c:pt>
                <c:pt idx="15">
                  <c:v>0.88559751314822321</c:v>
                </c:pt>
                <c:pt idx="16">
                  <c:v>0.63152600579010132</c:v>
                </c:pt>
                <c:pt idx="17">
                  <c:v>0.39948176702183702</c:v>
                </c:pt>
                <c:pt idx="18">
                  <c:v>0.26772639089802397</c:v>
                </c:pt>
                <c:pt idx="19">
                  <c:v>0.21688772516293686</c:v>
                </c:pt>
                <c:pt idx="20">
                  <c:v>0.20309273611157827</c:v>
                </c:pt>
                <c:pt idx="21">
                  <c:v>0.20041598059460469</c:v>
                </c:pt>
                <c:pt idx="22">
                  <c:v>0.20004109242495183</c:v>
                </c:pt>
                <c:pt idx="23">
                  <c:v>0.20000298132253769</c:v>
                </c:pt>
              </c:numCache>
            </c:numRef>
          </c:val>
          <c:smooth val="0"/>
          <c:extLst>
            <c:ext xmlns:c16="http://schemas.microsoft.com/office/drawing/2014/chart" uri="{C3380CC4-5D6E-409C-BE32-E72D297353CC}">
              <c16:uniqueId val="{00000001-1618-BA44-A829-F1AE92BF1518}"/>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1000000000000001"/>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Capacity that must be owned</c:v>
                </c:pt>
              </c:strCache>
            </c:strRef>
          </c:tx>
          <c:spPr>
            <a:ln w="25400" cap="flat">
              <a:solidFill>
                <a:srgbClr val="AEB6BD"/>
              </a:solidFill>
              <a:prstDash val="solid"/>
              <a:round/>
            </a:ln>
            <a:effectLst/>
          </c:spPr>
          <c:marker>
            <c:symbol val="none"/>
          </c:marker>
          <c:cat>
            <c:strRef>
              <c:f>Sheet1!$A$2:$A$25</c:f>
              <c:strCache>
                <c:ptCount val="24"/>
                <c:pt idx="0">
                  <c:v>00:00</c:v>
                </c:pt>
                <c:pt idx="6">
                  <c:v>06:00</c:v>
                </c:pt>
                <c:pt idx="12">
                  <c:v>12:00</c:v>
                </c:pt>
                <c:pt idx="18">
                  <c:v>18:00</c:v>
                </c:pt>
              </c:strCache>
            </c:strRef>
          </c:cat>
          <c:val>
            <c:numRef>
              <c:f>Sheet1!$B$2:$B$25</c:f>
              <c:numCache>
                <c:formatCode>General</c:formatCode>
                <c:ptCount val="24"/>
                <c:pt idx="0">
                  <c:v>0.48786748080120912</c:v>
                </c:pt>
                <c:pt idx="1">
                  <c:v>0.48786748080120912</c:v>
                </c:pt>
                <c:pt idx="2">
                  <c:v>0.48786748080120912</c:v>
                </c:pt>
                <c:pt idx="3">
                  <c:v>0.48786748080120912</c:v>
                </c:pt>
                <c:pt idx="4">
                  <c:v>0.48786748080120912</c:v>
                </c:pt>
                <c:pt idx="5">
                  <c:v>0.48786748080120912</c:v>
                </c:pt>
                <c:pt idx="6">
                  <c:v>0.48786748080120912</c:v>
                </c:pt>
                <c:pt idx="7">
                  <c:v>0.48786748080120912</c:v>
                </c:pt>
                <c:pt idx="8">
                  <c:v>0.48786748080120912</c:v>
                </c:pt>
                <c:pt idx="9">
                  <c:v>0.48786748080120912</c:v>
                </c:pt>
                <c:pt idx="10">
                  <c:v>0.48786748080120912</c:v>
                </c:pt>
                <c:pt idx="11">
                  <c:v>0.48786748080120912</c:v>
                </c:pt>
                <c:pt idx="12">
                  <c:v>0.48786748080120912</c:v>
                </c:pt>
                <c:pt idx="13">
                  <c:v>0.48786748080120912</c:v>
                </c:pt>
                <c:pt idx="14">
                  <c:v>0.48786748080120912</c:v>
                </c:pt>
                <c:pt idx="15">
                  <c:v>0.48786748080120912</c:v>
                </c:pt>
                <c:pt idx="16">
                  <c:v>0.48786748080120912</c:v>
                </c:pt>
                <c:pt idx="17">
                  <c:v>0.48786748080120912</c:v>
                </c:pt>
                <c:pt idx="18">
                  <c:v>0.48786748080120912</c:v>
                </c:pt>
                <c:pt idx="19">
                  <c:v>0.48786748080120912</c:v>
                </c:pt>
                <c:pt idx="20">
                  <c:v>0.48786748080120912</c:v>
                </c:pt>
                <c:pt idx="21">
                  <c:v>0.48786748080120912</c:v>
                </c:pt>
                <c:pt idx="22">
                  <c:v>0.48786748080120912</c:v>
                </c:pt>
                <c:pt idx="23">
                  <c:v>0.48786748080120912</c:v>
                </c:pt>
              </c:numCache>
            </c:numRef>
          </c:val>
          <c:smooth val="0"/>
          <c:extLst>
            <c:ext xmlns:c16="http://schemas.microsoft.com/office/drawing/2014/chart" uri="{C3380CC4-5D6E-409C-BE32-E72D297353CC}">
              <c16:uniqueId val="{00000000-2EFF-3D48-8CED-E859AA0EA3FF}"/>
            </c:ext>
          </c:extLst>
        </c:ser>
        <c:ser>
          <c:idx val="1"/>
          <c:order val="1"/>
          <c:tx>
            <c:strRef>
              <c:f>Sheet1!$C$1</c:f>
              <c:strCache>
                <c:ptCount val="1"/>
                <c:pt idx="0">
                  <c:v>Demand</c:v>
                </c:pt>
              </c:strCache>
            </c:strRef>
          </c:tx>
          <c:spPr>
            <a:ln w="25400" cap="flat">
              <a:solidFill>
                <a:srgbClr val="C0562B"/>
              </a:solidFill>
              <a:prstDash val="solid"/>
              <a:round/>
            </a:ln>
            <a:effectLst/>
          </c:spPr>
          <c:marker>
            <c:symbol val="none"/>
          </c:marker>
          <c:cat>
            <c:strRef>
              <c:f>Sheet1!$A$2:$A$25</c:f>
              <c:strCache>
                <c:ptCount val="24"/>
                <c:pt idx="0">
                  <c:v>00:00</c:v>
                </c:pt>
                <c:pt idx="6">
                  <c:v>06:00</c:v>
                </c:pt>
                <c:pt idx="12">
                  <c:v>12:00</c:v>
                </c:pt>
                <c:pt idx="18">
                  <c:v>18:00</c:v>
                </c:pt>
              </c:strCache>
            </c:strRef>
          </c:cat>
          <c:val>
            <c:numRef>
              <c:f>Sheet1!$C$2:$C$25</c:f>
              <c:numCache>
                <c:formatCode>General</c:formatCode>
                <c:ptCount val="24"/>
                <c:pt idx="0">
                  <c:v>0.20000059750791338</c:v>
                </c:pt>
                <c:pt idx="1">
                  <c:v>0.20000825025775143</c:v>
                </c:pt>
                <c:pt idx="2">
                  <c:v>0.20008379241916668</c:v>
                </c:pt>
                <c:pt idx="3">
                  <c:v>0.20062676695071188</c:v>
                </c:pt>
                <c:pt idx="4">
                  <c:v>0.20346077292426937</c:v>
                </c:pt>
                <c:pt idx="5">
                  <c:v>0.2141644217021661</c:v>
                </c:pt>
                <c:pt idx="6">
                  <c:v>0.24328211816533943</c:v>
                </c:pt>
                <c:pt idx="7">
                  <c:v>0.29993370722856438</c:v>
                </c:pt>
                <c:pt idx="8">
                  <c:v>0.37763499952158963</c:v>
                </c:pt>
                <c:pt idx="9">
                  <c:v>0.44969096471133618</c:v>
                </c:pt>
                <c:pt idx="10">
                  <c:v>0.48786748080120912</c:v>
                </c:pt>
                <c:pt idx="11">
                  <c:v>0.48682013355670994</c:v>
                </c:pt>
                <c:pt idx="12">
                  <c:v>0.46669919848912722</c:v>
                </c:pt>
                <c:pt idx="13">
                  <c:v>0.45052347863186482</c:v>
                </c:pt>
                <c:pt idx="14">
                  <c:v>0.44325344796024313</c:v>
                </c:pt>
                <c:pt idx="15">
                  <c:v>0.43820707641190104</c:v>
                </c:pt>
                <c:pt idx="16">
                  <c:v>0.4302629899717606</c:v>
                </c:pt>
                <c:pt idx="17">
                  <c:v>0.41406839729127826</c:v>
                </c:pt>
                <c:pt idx="18">
                  <c:v>0.39064492659704531</c:v>
                </c:pt>
                <c:pt idx="19">
                  <c:v>0.37599619760562486</c:v>
                </c:pt>
                <c:pt idx="20">
                  <c:v>0.3776350007642294</c:v>
                </c:pt>
                <c:pt idx="21">
                  <c:v>0.37362850610627046</c:v>
                </c:pt>
                <c:pt idx="22">
                  <c:v>0.34050526739137099</c:v>
                </c:pt>
                <c:pt idx="23">
                  <c:v>0.28692434468059325</c:v>
                </c:pt>
              </c:numCache>
            </c:numRef>
          </c:val>
          <c:smooth val="0"/>
          <c:extLst>
            <c:ext xmlns:c16="http://schemas.microsoft.com/office/drawing/2014/chart" uri="{C3380CC4-5D6E-409C-BE32-E72D297353CC}">
              <c16:uniqueId val="{00000001-2EFF-3D48-8CED-E859AA0EA3FF}"/>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1000000000000001"/>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Data-center construction ($bn)</c:v>
                </c:pt>
              </c:strCache>
            </c:strRef>
          </c:tx>
          <c:spPr>
            <a:solidFill>
              <a:srgbClr val="C0562B"/>
            </a:solidFill>
            <a:effectLst/>
          </c:spPr>
          <c:invertIfNegative val="0"/>
          <c:cat>
            <c:strRef>
              <c:f>Sheet1!$A$2:$A$13</c:f>
              <c:strCache>
                <c:ptCount val="12"/>
                <c:pt idx="0">
                  <c:v>2014</c:v>
                </c:pt>
                <c:pt idx="1">
                  <c:v>2015</c:v>
                </c:pt>
                <c:pt idx="2">
                  <c:v>2016</c:v>
                </c:pt>
                <c:pt idx="3">
                  <c:v>2017</c:v>
                </c:pt>
                <c:pt idx="4">
                  <c:v>2018</c:v>
                </c:pt>
                <c:pt idx="5">
                  <c:v>2019</c:v>
                </c:pt>
                <c:pt idx="6">
                  <c:v>2020</c:v>
                </c:pt>
                <c:pt idx="7">
                  <c:v>2021</c:v>
                </c:pt>
                <c:pt idx="8">
                  <c:v>2022</c:v>
                </c:pt>
                <c:pt idx="9">
                  <c:v>2023</c:v>
                </c:pt>
                <c:pt idx="10">
                  <c:v>2024</c:v>
                </c:pt>
                <c:pt idx="11">
                  <c:v>2025</c:v>
                </c:pt>
              </c:strCache>
            </c:strRef>
          </c:cat>
          <c:val>
            <c:numRef>
              <c:f>Sheet1!$B$2:$B$13</c:f>
              <c:numCache>
                <c:formatCode>General</c:formatCode>
                <c:ptCount val="12"/>
                <c:pt idx="0">
                  <c:v>1.7969999999999999</c:v>
                </c:pt>
                <c:pt idx="1">
                  <c:v>2.7440000000000002</c:v>
                </c:pt>
                <c:pt idx="2">
                  <c:v>4.12</c:v>
                </c:pt>
                <c:pt idx="3">
                  <c:v>4.6660000000000004</c:v>
                </c:pt>
                <c:pt idx="4">
                  <c:v>6.9340000000000002</c:v>
                </c:pt>
                <c:pt idx="5">
                  <c:v>8.4809999999999999</c:v>
                </c:pt>
                <c:pt idx="6">
                  <c:v>9.2309999999999999</c:v>
                </c:pt>
                <c:pt idx="7">
                  <c:v>9.9469999999999992</c:v>
                </c:pt>
                <c:pt idx="8">
                  <c:v>12.583</c:v>
                </c:pt>
                <c:pt idx="9">
                  <c:v>19.995000000000001</c:v>
                </c:pt>
                <c:pt idx="10">
                  <c:v>34.796999999999997</c:v>
                </c:pt>
                <c:pt idx="11">
                  <c:v>49.737000000000002</c:v>
                </c:pt>
              </c:numCache>
            </c:numRef>
          </c:val>
          <c:extLst>
            <c:ext xmlns:c16="http://schemas.microsoft.com/office/drawing/2014/chart" uri="{C3380CC4-5D6E-409C-BE32-E72D297353CC}">
              <c16:uniqueId val="{00000000-028C-3742-94E3-886BD97CB7AC}"/>
            </c:ext>
          </c:extLst>
        </c:ser>
        <c:dLbls>
          <c:showLegendKey val="0"/>
          <c:showVal val="0"/>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9DEE3"/>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60"/>
          <c:min val="0"/>
        </c:scaling>
        <c:delete val="0"/>
        <c:axPos val="l"/>
        <c:majorGridlines>
          <c:spPr>
            <a:ln w="9525" cap="flat">
              <a:solidFill>
                <a:srgbClr val="E8ECEF"/>
              </a:solidFill>
              <a:prstDash val="solid"/>
              <a:round/>
            </a:ln>
          </c:spPr>
        </c:majorGridlines>
        <c:numFmt formatCode="0"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20"/>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661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mailto:ilan@aidisclosures.org" TargetMode="External"/><Relationship Id="rId4" Type="http://schemas.openxmlformats.org/officeDocument/2006/relationships/hyperlink" Target="https://ai-disclosures.org/" TargetMode="External"/><Relationship Id="rId5" Type="http://schemas.openxmlformats.org/officeDocument/2006/relationships/image" Target="../media/image1.png"/><Relationship Id="rId6"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1.xml"/><Relationship Id="rId4" Type="http://schemas.openxmlformats.org/officeDocument/2006/relationships/hyperlink" Target="https://apps.bea.gov/industry/release/zip/MAKE-USE-IMPORTS%20(BEFORE%20REDEFINITIONS).zip"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image" Target="../media/image3.png"/><Relationship Id="rId4" Type="http://schemas.openxmlformats.org/officeDocument/2006/relationships/hyperlink" Target="https://fred.stlouisfed.org/series/B935RC1Q027SBEA" TargetMode="External"/><Relationship Id="rId5" Type="http://schemas.openxmlformats.org/officeDocument/2006/relationships/hyperlink" Target="https://fred.stlouisfed.org/series/GDP"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aws.amazon.com/ec2/pricing/on-demand/" TargetMode="External"/><Relationship Id="rId4" Type="http://schemas.openxmlformats.org/officeDocument/2006/relationships/hyperlink" Target="https://aws.amazon.com/s3/pricing/" TargetMode="External"/><Relationship Id="rId5" Type="http://schemas.openxmlformats.org/officeDocument/2006/relationships/hyperlink" Target="https://platform.claude.com/docs/en/about-claude/pricing" TargetMode="External"/><Relationship Id="rId6" Type="http://schemas.openxmlformats.org/officeDocument/2006/relationships/hyperlink" Target="https://unstats.un.org/unsd/nationalaccount/RAdocs/ENDORSED_DZ8_Cloud_Computing.pdf" TargetMode="External"/><Relationship Id="rId7" Type="http://schemas.openxmlformats.org/officeDocument/2006/relationships/hyperlink" Target="https://unstats.un.org/unsd/nationalaccount/docs/2025_SNA_Pre-edit.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doi.org/10.6028/NIST.SP.800-145" TargetMode="External"/><Relationship Id="rId4" Type="http://schemas.openxmlformats.org/officeDocument/2006/relationships/hyperlink" Target="https://www.bea.gov/sites/default/files/2022-11/new-and-revised-statistics-of-the-us-digital-economy-2005-2021.pdf" TargetMode="External"/><Relationship Id="rId5" Type="http://schemas.openxmlformats.org/officeDocument/2006/relationships/hyperlink" Target="https://aws.amazon.com/ec2/pricing/on-demand/" TargetMode="External"/><Relationship Id="rId6" Type="http://schemas.openxmlformats.org/officeDocument/2006/relationships/hyperlink" Target="https://aws.amazon.com/s3/pricin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doi.org/10.1287/mnsc.25.5.498"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about.netflix.com/en/news/completing-the-netflix-cloud-migration" TargetMode="External"/><Relationship Id="rId4" Type="http://schemas.openxmlformats.org/officeDocument/2006/relationships/hyperlink" Target="https://openconnect.netflix.com/Open-Connect-Overview.pdf" TargetMode="External"/><Relationship Id="rId5" Type="http://schemas.openxmlformats.org/officeDocument/2006/relationships/hyperlink" Target="https://press.aboutamazon.com/2020/4/aws-launches-region-in-south-africa" TargetMode="External"/><Relationship Id="rId6" Type="http://schemas.openxmlformats.org/officeDocument/2006/relationships/hyperlink" Target="https://aws.amazon.com/ec2/pricing/on-demand/" TargetMode="External"/><Relationship Id="rId7" Type="http://schemas.openxmlformats.org/officeDocument/2006/relationships/hyperlink" Target="https://aws.amazon.com/s3/pricing/" TargetMode="External"/><Relationship Id="rId8" Type="http://schemas.openxmlformats.org/officeDocument/2006/relationships/hyperlink" Target="https://www.anthropic.com/news/anthropic-amazon-compute" TargetMode="External"/><Relationship Id="rId9" Type="http://schemas.openxmlformats.org/officeDocument/2006/relationships/hyperlink" Target="https://learn.microsoft.com/en-us/azure/foundry/foundry-models/concepts/claude-models-billing" TargetMode="External"/><Relationship Id="rId10" Type="http://schemas.openxmlformats.org/officeDocument/2006/relationships/hyperlink" Target="https://platform.claude.com/docs/en/build-with-claude/claude-platform-on-aw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help.netflix.com/en/node/87" TargetMode="External"/><Relationship Id="rId4" Type="http://schemas.openxmlformats.org/officeDocument/2006/relationships/hyperlink" Target="https://help.netflix.com/en/node/24926/us" TargetMode="External"/><Relationship Id="rId5" Type="http://schemas.openxmlformats.org/officeDocument/2006/relationships/hyperlink" Target="https://help.netflix.com/en/node/24926/za" TargetMode="External"/><Relationship Id="rId6" Type="http://schemas.openxmlformats.org/officeDocument/2006/relationships/hyperlink" Target="https://aws.amazon.com/s3/pricing/" TargetMode="External"/><Relationship Id="rId7" Type="http://schemas.openxmlformats.org/officeDocument/2006/relationships/hyperlink" Target="https://aws.amazon.com/ec2/pricing/on-demand/" TargetMode="External"/><Relationship Id="rId8" Type="http://schemas.openxmlformats.org/officeDocument/2006/relationships/hyperlink" Target="https://aws.amazon.com/mediaconvert/pricing/" TargetMode="External"/><Relationship Id="rId9" Type="http://schemas.openxmlformats.org/officeDocument/2006/relationships/hyperlink" Target="https://media.netflix.com/en/company-blog/how-netflix-works-with-isps-around-the-globe-to-deliver-a-great-viewing-experience" TargetMode="External"/><Relationship Id="rId10" Type="http://schemas.openxmlformats.org/officeDocument/2006/relationships/hyperlink" Target="https://openconnect.netflix.com/Open-Connect-Overview.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press.aboutamazon.com/2006/3/amazon-web-services-launches" TargetMode="External"/><Relationship Id="rId4" Type="http://schemas.openxmlformats.org/officeDocument/2006/relationships/hyperlink" Target="https://aws.amazon.com/about-aws/whats-new/2006/08/24/announcing-amazon-elastic-compute-cloud-amazon-ec2---beta/" TargetMode="External"/><Relationship Id="rId5" Type="http://schemas.openxmlformats.org/officeDocument/2006/relationships/hyperlink" Target="https://aws.amazon.com/ec2/pricing/on-demand/"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doi.org/10.1016/j.jfineco.2018.03.001" TargetMode="External"/><Relationship Id="rId4" Type="http://schemas.openxmlformats.org/officeDocument/2006/relationships/hyperlink" Target="https://doi.org/10.1287/mnsc.2019.03116" TargetMode="External"/><Relationship Id="rId5" Type="http://schemas.openxmlformats.org/officeDocument/2006/relationships/hyperlink" Target="https://doi.org/10.1162/rest_a_01393"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unstats.un.org/unsd/nationalaccount/RAdocs/ENDORSED_DZ8_Cloud_Computing.pdf" TargetMode="External"/><Relationship Id="rId4" Type="http://schemas.openxmlformats.org/officeDocument/2006/relationships/hyperlink" Target="https://doi.org/10.3386/w25188"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storage.fasb.org/ASU%202018-15.pdf" TargetMode="External"/><Relationship Id="rId4" Type="http://schemas.openxmlformats.org/officeDocument/2006/relationships/hyperlink" Target="https://storage.fasb.org/ASU%202016-15.pdf" TargetMode="External"/><Relationship Id="rId5" Type="http://schemas.openxmlformats.org/officeDocument/2006/relationships/hyperlink" Target="https://www.ifrs.org/content/dam/ifrs/supporting-implementation/agenda-decisions/2019/ias38-customers-right-to-receive-access-to-the-suppliers-software-hosted-on-the-cloud-mar-19.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press.aboutamazon.com/2006/3/amazon-web-services-launches" TargetMode="External"/><Relationship Id="rId4" Type="http://schemas.openxmlformats.org/officeDocument/2006/relationships/hyperlink" Target="https://aws.amazon.com/blogs/aws/amazon_ec2_beta/" TargetMode="External"/><Relationship Id="rId5" Type="http://schemas.openxmlformats.org/officeDocument/2006/relationships/hyperlink" Target="https://www.gao.gov/assets/b-407073.3%2Cb-407073.4%2Cb-407073.5%2Cb-407073.6.pdf" TargetMode="External"/><Relationship Id="rId6" Type="http://schemas.openxmlformats.org/officeDocument/2006/relationships/hyperlink" Target="https://storage.courtlistener.com/pdf/2013/11/08/amazon_web_services_inc._v._united_states.pdf" TargetMode="External"/><Relationship Id="rId7" Type="http://schemas.openxmlformats.org/officeDocument/2006/relationships/hyperlink" Target="https://www.sec.gov/Archives/edgar/data/1018724/000101872416000227/amzn-20160331x10q.htm" TargetMode="External"/><Relationship Id="rId8" Type="http://schemas.openxmlformats.org/officeDocument/2006/relationships/hyperlink" Target="https://www.sec.gov/Archives/edgar/data/1018724/000101872426000004/amzn-20251231.htm" TargetMode="External"/><Relationship Id="rId9" Type="http://schemas.openxmlformats.org/officeDocument/2006/relationships/hyperlink" Target="https://www.sec.gov/Archives/edgar/data/1018724/000101872426000026/amzn-20260630.ht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ofcom.org.uk/siteassets/resources/documents/consultations/category-3-4-weeks/244808-cloud-services-market-study/associated-documents/cloud-services-market-study-final-report.pdf" TargetMode="External"/><Relationship Id="rId4" Type="http://schemas.openxmlformats.org/officeDocument/2006/relationships/hyperlink" Target="https://assets.publishing.service.gov.uk/media/688b8891fdde2b8f73469544/final_decision_report.pdf" TargetMode="External"/><Relationship Id="rId5" Type="http://schemas.openxmlformats.org/officeDocument/2006/relationships/hyperlink" Target="https://www.acm.nl/system/files/documents/public-market-study-cloud-services.pdf" TargetMode="External"/><Relationship Id="rId6" Type="http://schemas.openxmlformats.org/officeDocument/2006/relationships/hyperlink" Target="https://www.jftc.go.jp/en/pressreleases/yearly-2022/June/221102EN.pdf" TargetMode="External"/><Relationship Id="rId7" Type="http://schemas.openxmlformats.org/officeDocument/2006/relationships/hyperlink" Target="https://www.sec.gov/Archives/edgar/data/1018724/000101872426000004/amzn-20251231.htm" TargetMode="External"/><Relationship Id="rId8" Type="http://schemas.openxmlformats.org/officeDocument/2006/relationships/hyperlink" Target="https://www.sec.gov/Archives/edgar/data/1652044/000165204426000018/goog-20251231.htm" TargetMode="External"/><Relationship Id="rId9" Type="http://schemas.openxmlformats.org/officeDocument/2006/relationships/hyperlink" Target="https://www.sec.gov/Archives/edgar/data/789019/000119312526380280/d291965dex991.ht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assets.publishing.service.gov.uk/media/688b8891fdde2b8f73469544/final_decision_report.pdf" TargetMode="External"/><Relationship Id="rId4" Type="http://schemas.openxmlformats.org/officeDocument/2006/relationships/hyperlink" Target="https://www.ofcom.org.uk/siteassets/resources/documents/consultations/category-3-4-weeks/244808-cloud-services-market-study/associated-documents/cloud-services-market-study-final-report.pdf" TargetMode="External"/><Relationship Id="rId5" Type="http://schemas.openxmlformats.org/officeDocument/2006/relationships/hyperlink" Target="https://www.autoritedelaconcurrence.fr/sites/default/files/attachments/2023-09/23a08_EN.pdf" TargetMode="External"/><Relationship Id="rId6" Type="http://schemas.openxmlformats.org/officeDocument/2006/relationships/hyperlink" Target="https://doi.org/10.1787/595859c5-e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doi.org/10.1287/mnsc.25.5.498" TargetMode="External"/><Relationship Id="rId4" Type="http://schemas.openxmlformats.org/officeDocument/2006/relationships/hyperlink" Target="https://www.ofcom.org.uk/siteassets/resources/documents/consultations/category-3-4-weeks/244808-cloud-services-market-study/associated-documents/cloud-services-market-study-final-report.pdf" TargetMode="External"/><Relationship Id="rId5" Type="http://schemas.openxmlformats.org/officeDocument/2006/relationships/hyperlink" Target="https://iea.blob.core.windows.net/assets/3179f7f8-01f6-4dd6-bffa-c9f7b73f1dc9/KeyQuestionsonEnergyandAI.pdf" TargetMode="External"/><Relationship Id="rId6" Type="http://schemas.openxmlformats.org/officeDocument/2006/relationships/hyperlink" Target="https://www.sec.gov/Archives/edgar/data/1045810/000104581026000073/q2fy27pr.htm" TargetMode="External"/><Relationship Id="rId7" Type="http://schemas.openxmlformats.org/officeDocument/2006/relationships/hyperlink" Target="https://www.sec.gov/Archives/edgar/data/1018724/000101872426000024/amzn-20260630xex991.ht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aws.amazon.com/ec2/pricing/on-demand/" TargetMode="External"/><Relationship Id="rId4" Type="http://schemas.openxmlformats.org/officeDocument/2006/relationships/hyperlink" Target="https://www.ofcom.org.uk/siteassets/resources/documents/consultations/category-3-4-weeks/244808-cloud-services-market-study/associated-documents/cloud-services-market-study-final-report.pdf" TargetMode="External"/><Relationship Id="rId5" Type="http://schemas.openxmlformats.org/officeDocument/2006/relationships/hyperlink" Target="https://assets.publishing.service.gov.uk/media/688b8891fdde2b8f73469544/final_decision_report.pdf" TargetMode="External"/><Relationship Id="rId6" Type="http://schemas.openxmlformats.org/officeDocument/2006/relationships/hyperlink" Target="https://aws.amazon.com/blogs/aws/free-data-transfer-out-to-internet-when-moving-out-of-aws/" TargetMode="External"/><Relationship Id="rId7" Type="http://schemas.openxmlformats.org/officeDocument/2006/relationships/hyperlink" Target="https://assets.publishing.service.gov.uk/media/69cbb8d52d120d9d5ec0f311/Actions_on_cloud_and_business_software_through_the_UK_digital_markets_competition_regime.pdf" TargetMode="External"/><Relationship Id="rId8" Type="http://schemas.openxmlformats.org/officeDocument/2006/relationships/hyperlink" Target="https://eur-lex.europa.eu/eli/reg/2023/2854/oj"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ofcom.org.uk/siteassets/resources/documents/consultations/category-3-4-weeks/244808-cloud-services-market-study/associated-documents/cloud-services-market-study-final-report.pdf" TargetMode="External"/><Relationship Id="rId4" Type="http://schemas.openxmlformats.org/officeDocument/2006/relationships/hyperlink" Target="https://assets.publishing.service.gov.uk/media/688b8891fdde2b8f73469544/final_decision_report.pdf" TargetMode="External"/><Relationship Id="rId5" Type="http://schemas.openxmlformats.org/officeDocument/2006/relationships/hyperlink" Target="https://www.autoritedelaconcurrence.fr/sites/default/files/attachments/2023-09/23a08_EN.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sec.gov/Archives/edgar/data/1018724/000101872426000024/amzn-20260630xex991.htm" TargetMode="External"/><Relationship Id="rId4" Type="http://schemas.openxmlformats.org/officeDocument/2006/relationships/hyperlink" Target="https://www.sec.gov/Archives/edgar/data/789019/000119312526323632/msft-ex99_1.htm" TargetMode="External"/><Relationship Id="rId5" Type="http://schemas.openxmlformats.org/officeDocument/2006/relationships/hyperlink" Target="https://www.sec.gov/Archives/edgar/data/1652044/000165204426000066/googexhibit991q22026.htm" TargetMode="External"/><Relationship Id="rId6" Type="http://schemas.openxmlformats.org/officeDocument/2006/relationships/hyperlink" Target="https://www.sec.gov/Archives/edgar/data/1341439/000119312526387905/orcl-ex99_1.ht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2.xml"/><Relationship Id="rId4" Type="http://schemas.openxmlformats.org/officeDocument/2006/relationships/hyperlink" Target="https://www.sec.gov/Archives/edgar/data/1018724/000101872417000011/amzn-20161231x10k.htm" TargetMode="External"/><Relationship Id="rId5" Type="http://schemas.openxmlformats.org/officeDocument/2006/relationships/hyperlink" Target="https://www.sec.gov/Archives/edgar/data/1018724/000101872420000004/amzn-20191231x10k.htm" TargetMode="External"/><Relationship Id="rId6" Type="http://schemas.openxmlformats.org/officeDocument/2006/relationships/hyperlink" Target="https://www.sec.gov/Archives/edgar/data/1018724/000101872421000004/amzn-20201231.htm" TargetMode="External"/><Relationship Id="rId7" Type="http://schemas.openxmlformats.org/officeDocument/2006/relationships/hyperlink" Target="https://www.sec.gov/Archives/edgar/data/1018724/000101872423000004/amzn-20221231.htm" TargetMode="External"/><Relationship Id="rId8" Type="http://schemas.openxmlformats.org/officeDocument/2006/relationships/hyperlink" Target="https://www.sec.gov/Archives/edgar/data/1018724/000101872425000004/amzn-20241231.htm" TargetMode="External"/><Relationship Id="rId9" Type="http://schemas.openxmlformats.org/officeDocument/2006/relationships/hyperlink" Target="https://www.sec.gov/Archives/edgar/data/1018724/000101872426000004/amzn-20251231.htm" TargetMode="External"/><Relationship Id="rId10" Type="http://schemas.openxmlformats.org/officeDocument/2006/relationships/hyperlink" Target="https://www.sec.gov/Archives/edgar/data/1018724/000101872426000024/amzn-20260630xex991.htm" TargetMode="External"/><Relationship Id="rId11" Type="http://schemas.openxmlformats.org/officeDocument/2006/relationships/hyperlink" Target="https://www.sec.gov/Archives/edgar/data/1652044/000165204425000087/googexhibit991q32025.htm" TargetMode="External"/><Relationship Id="rId12" Type="http://schemas.openxmlformats.org/officeDocument/2006/relationships/hyperlink" Target="https://www.sec.gov/Archives/edgar/data/1652044/000165204426000066/googexhibit991q22026.ht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sec.gov/Archives/edgar/data/1564408/000156440826000013/snap-20251231.htm" TargetMode="External"/><Relationship Id="rId4" Type="http://schemas.openxmlformats.org/officeDocument/2006/relationships/hyperlink" Target="https://www.sec.gov/Archives/edgar/data/1679788/000167978826000015/coin-20251231.htm" TargetMode="External"/><Relationship Id="rId5" Type="http://schemas.openxmlformats.org/officeDocument/2006/relationships/hyperlink" Target="https://www.sec.gov/Archives/edgar/data/1640147/000164014726000037/snow-20260731.ht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fred.stlouisfed.org/series/CPROFIT" TargetMode="External"/><Relationship Id="rId4" Type="http://schemas.openxmlformats.org/officeDocument/2006/relationships/hyperlink" Target="https://www.sec.gov/Archives/edgar/data/1018724/000101872426000024/amzn-20260630xex991.htm" TargetMode="External"/><Relationship Id="rId5" Type="http://schemas.openxmlformats.org/officeDocument/2006/relationships/hyperlink" Target="https://www.sec.gov/Archives/edgar/data/1018724/000101872417000011/amzn-20161231x10k.htm" TargetMode="External"/><Relationship Id="rId6" Type="http://schemas.openxmlformats.org/officeDocument/2006/relationships/hyperlink" Target="https://www.sec.gov/Archives/edgar/data/1018724/000101872426000004/amzn-20251231.htm" TargetMode="External"/><Relationship Id="rId7" Type="http://schemas.openxmlformats.org/officeDocument/2006/relationships/hyperlink" Target="https://www.sec.gov/Archives/edgar/data/789019/000119312526323660/msft-20260630.htm" TargetMode="External"/><Relationship Id="rId8" Type="http://schemas.openxmlformats.org/officeDocument/2006/relationships/hyperlink" Target="https://www.sec.gov/Archives/edgar/data/1652044/000165204426000066/googexhibit991q22026.ht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ftc.gov/system/files/ftc_gov/pdf/p246201_aipartnerships6breport_redacted_0.pdf" TargetMode="External"/><Relationship Id="rId4" Type="http://schemas.openxmlformats.org/officeDocument/2006/relationships/hyperlink" Target="https://learn.microsoft.com/en-us/azure/foundry/foundry-models/concepts/claude-models-billing" TargetMode="External"/><Relationship Id="rId5" Type="http://schemas.openxmlformats.org/officeDocument/2006/relationships/hyperlink" Target="https://www.anthropic.com/news/anthropic-amazon-compute" TargetMode="External"/><Relationship Id="rId6" Type="http://schemas.openxmlformats.org/officeDocument/2006/relationships/hyperlink" Target="https://aws.amazon.com/blogs/machine-learning/introducing-claude-platform-on-aws-anthropics-native-platform-through-your-aws-account/" TargetMode="External"/><Relationship Id="rId7" Type="http://schemas.openxmlformats.org/officeDocument/2006/relationships/hyperlink" Target="https://www.aboutamazon.com/news/aws/amazon-nova-artificial-intelligence-bedrock-aw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anthropic.com/news/anthropic-amazon-compute" TargetMode="External"/><Relationship Id="rId4" Type="http://schemas.openxmlformats.org/officeDocument/2006/relationships/hyperlink" Target="https://blogs.microsoft.com/blog/2025/10/28/the-next-chapter-of-the-microsoft-openai-partnership/" TargetMode="External"/><Relationship Id="rId5" Type="http://schemas.openxmlformats.org/officeDocument/2006/relationships/hyperlink" Target="https://www.sec.gov/Archives/edgar/data/789019/000119312526323660/msft-20260630.htm" TargetMode="External"/><Relationship Id="rId6" Type="http://schemas.openxmlformats.org/officeDocument/2006/relationships/hyperlink" Target="https://www.sec.gov/Archives/edgar/data/1018724/000101872426000026/amzn-20260630.htm" TargetMode="External"/><Relationship Id="rId7" Type="http://schemas.openxmlformats.org/officeDocument/2006/relationships/hyperlink" Target="https://storage.courtlistener.com/recap/gov.uscourts.dcd.223205/gov.uscourts.dcd.223205.1165.2.pdf" TargetMode="External"/><Relationship Id="rId8" Type="http://schemas.openxmlformats.org/officeDocument/2006/relationships/hyperlink" Target="https://www.ftc.gov/system/files/ftc_gov/pdf/p246201_aipartnerships6breport_redacted_0.pdf"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3.xml"/><Relationship Id="rId4" Type="http://schemas.openxmlformats.org/officeDocument/2006/relationships/hyperlink" Target="https://www.census.gov/services/index.html" TargetMode="External"/><Relationship Id="rId5" Type="http://schemas.openxmlformats.org/officeDocument/2006/relationships/hyperlink" Target="https://data.bls.gov/timeseries/CEU5051800001" TargetMode="External"/><Relationship Id="rId6" Type="http://schemas.openxmlformats.org/officeDocument/2006/relationships/hyperlink" Target="https://apps.bea.gov/industry/Release/XLS/GDPxInd/ValueAdded.xlsx"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iea.blob.core.windows.net/assets/3179f7f8-01f6-4dd6-bffa-c9f7b73f1dc9/KeyQuestionsonEnergyandAI.pdf"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corning.com/media/worldwide/coc/documents/Fiber/product-information-sheets/PI-1424-AEN.pdf" TargetMode="External"/><Relationship Id="rId4" Type="http://schemas.openxmlformats.org/officeDocument/2006/relationships/hyperlink" Target="https://www.itu.int/rec/T-REC-G.114-200305-I/en" TargetMode="External"/><Relationship Id="rId5" Type="http://schemas.openxmlformats.org/officeDocument/2006/relationships/hyperlink" Target="https://openconnect.netflix.com/Open-Connect-Overview.pdf" TargetMode="External"/><Relationship Id="rId6" Type="http://schemas.openxmlformats.org/officeDocument/2006/relationships/hyperlink" Target="https://support.google.com/interconnect/answer/9058809?hl=en" TargetMode="External"/><Relationship Id="rId7" Type="http://schemas.openxmlformats.org/officeDocument/2006/relationships/hyperlink" Target="https://www.gov.za/sites/default/files/gcis_document/201409/3706726-11act4of2013popi.pdf" TargetMode="External"/><Relationship Id="rId8" Type="http://schemas.openxmlformats.org/officeDocument/2006/relationships/hyperlink" Target="https://eur-lex.europa.eu/eli/reg/2016/679/oj" TargetMode="External"/><Relationship Id="rId9" Type="http://schemas.openxmlformats.org/officeDocument/2006/relationships/hyperlink" Target="https://www.govinfo.gov/content/pkg/USCODE-2023-title18/html/USCODE-2023-title18-partI-chap121-sec2713.ht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azure.microsoft.com/en-us/blog/microsoft-opens-first-datacenters-in-africa-with-general-availability-of-microsoft-azure/" TargetMode="External"/><Relationship Id="rId4" Type="http://schemas.openxmlformats.org/officeDocument/2006/relationships/hyperlink" Target="https://press.aboutamazon.com/2020/4/aws-launches-region-in-south-africa" TargetMode="External"/><Relationship Id="rId5" Type="http://schemas.openxmlformats.org/officeDocument/2006/relationships/hyperlink" Target="https://www.oracle.com/news/announcement/oracle-cloud-johannesburg-region-2022-01-19/" TargetMode="External"/><Relationship Id="rId6" Type="http://schemas.openxmlformats.org/officeDocument/2006/relationships/hyperlink" Target="https://cloud.google.com/blog/products/infrastructure/heita-south-africa-new-cloud-region" TargetMode="External"/><Relationship Id="rId7" Type="http://schemas.openxmlformats.org/officeDocument/2006/relationships/hyperlink" Target="https://www.sec.gov/Archives/edgar/data/1297996/000155837022016456/dlr-20220930x10q.htm" TargetMode="External"/><Relationship Id="rId8" Type="http://schemas.openxmlformats.org/officeDocument/2006/relationships/hyperlink" Target="https://www.sec.gov/Archives/edgar/data/1297996/000119312526276844/d50837d8k.htm" TargetMode="External"/><Relationship Id="rId9" Type="http://schemas.openxmlformats.org/officeDocument/2006/relationships/hyperlink" Target="https://www.nationalplanningcommission.org.za/assets/Documents/SA%20Digital%20Infrastructure%20Investment%20Study.pdf" TargetMode="External"/><Relationship Id="rId10" Type="http://schemas.openxmlformats.org/officeDocument/2006/relationships/hyperlink" Target="https://assets.aboutamazon.com/3e/73/d5da6f6d4b2fb13fc00c4051d6c2/south-africa-eis-final-report-ukenglish-2023-31-3.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4.xml"/><Relationship Id="rId4" Type="http://schemas.openxmlformats.org/officeDocument/2006/relationships/hyperlink" Target="https://data.imf.org/en/datasets/IMF.STA:BOP" TargetMode="External"/><Relationship Id="rId5" Type="http://schemas.openxmlformats.org/officeDocument/2006/relationships/hyperlink" Target="https://www.resbank.co.za/content/dam/sarb/publications/quarterly-bulletins/quarterly-bulletin-publications/2026/september/8-tables-external-economic-accounts.pdf" TargetMode="External"/><Relationship Id="rId6" Type="http://schemas.openxmlformats.org/officeDocument/2006/relationships/hyperlink" Target="https://unctadstat.unctad.org/datacentre/dataviewer/US.TradeServCatTota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5.xml"/><Relationship Id="rId4" Type="http://schemas.openxmlformats.org/officeDocument/2006/relationships/hyperlink" Target="https://www.statssa.gov.za/publications/P0318/P03182025.pdf"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6.xml"/><Relationship Id="rId4" Type="http://schemas.openxmlformats.org/officeDocument/2006/relationships/hyperlink" Target="https://www.statssa.gov.za/publications/P0318/P03182025.pdf"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gov.za/sites/default/files/gcis_document/202104/44389gon206.pdf" TargetMode="External"/><Relationship Id="rId4" Type="http://schemas.openxmlformats.org/officeDocument/2006/relationships/hyperlink" Target="https://www.gov.za/sites/default/files/gcis_document/202406/50741gen2533.pdf"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one.oecd.org/document/DAF/COMP(2025)8/en/pdf" TargetMode="External"/><Relationship Id="rId4" Type="http://schemas.openxmlformats.org/officeDocument/2006/relationships/hyperlink" Target="https://assets.publishing.service.gov.uk/media/688b8891fdde2b8f73469544/final_decision_report.pdf"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yalelawandpolicy.org/antimonopoly-approach-governing-artificial-intelligence" TargetMode="External"/><Relationship Id="rId4" Type="http://schemas.openxmlformats.org/officeDocument/2006/relationships/hyperlink" Target="https://doi.org/10.1177/0308518X221094028" TargetMode="External"/><Relationship Id="rId5" Type="http://schemas.openxmlformats.org/officeDocument/2006/relationships/hyperlink" Target="https://www.ftc.gov/system/files/ftc_gov/pdf/p246201_aipartnerships6breport_redacted_0.pdf" TargetMode="External"/><Relationship Id="rId6" Type="http://schemas.openxmlformats.org/officeDocument/2006/relationships/hyperlink" Target="https://eur-lex.europa.eu/eli/reg/2023/2854/oj"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eur-lex.europa.eu/eli/reg/2023/2854/oj" TargetMode="External"/><Relationship Id="rId4" Type="http://schemas.openxmlformats.org/officeDocument/2006/relationships/hyperlink" Target="https://www.anthropic.com/news/model-context-protocol" TargetMode="External"/><Relationship Id="rId5" Type="http://schemas.openxmlformats.org/officeDocument/2006/relationships/hyperlink" Target="https://gaia-x.eu/about/" TargetMode="External"/><Relationship Id="rId6" Type="http://schemas.openxmlformats.org/officeDocument/2006/relationships/hyperlink" Target="https://eurohpc-ju.europa.eu/ai-factories_en"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engineering.fb.com/2025/11/17/connectivity/core-2africa-system-completion-future-connectivity/" TargetMode="External"/><Relationship Id="rId4" Type="http://schemas.openxmlformats.org/officeDocument/2006/relationships/hyperlink" Target="https://www.nvidia.com/en-us/data-center/gb300-nvl72/" TargetMode="External"/><Relationship Id="rId5" Type="http://schemas.openxmlformats.org/officeDocument/2006/relationships/hyperlink" Target="https://arxiv.org/abs/2311.08105" TargetMode="External"/><Relationship Id="rId6" Type="http://schemas.openxmlformats.org/officeDocument/2006/relationships/hyperlink" Target="https://arxiv.org/abs/2501.18512" TargetMode="External"/><Relationship Id="rId7" Type="http://schemas.openxmlformats.org/officeDocument/2006/relationships/hyperlink" Target="https://arxiv.org/abs/2412.01152" TargetMode="External"/><Relationship Id="rId8" Type="http://schemas.openxmlformats.org/officeDocument/2006/relationships/hyperlink" Target="https://arxiv.org/abs/2505.07291"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eur-lex.europa.eu/eli/reg/2023/2854/oj"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apps.bea.gov/industry/release/zip/MAKE-USE-IMPORTS%20(BEFORE%20REDEFINITIONS).zip" TargetMode="External"/><Relationship Id="rId4" Type="http://schemas.openxmlformats.org/officeDocument/2006/relationships/hyperlink" Target="https://www.bea.gov/sites/default/files/2023-12/DigitalEconomy_2017-2022.xlsx"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fred.stlouisfed.org/series/CPROFIT" TargetMode="External"/><Relationship Id="rId4" Type="http://schemas.openxmlformats.org/officeDocument/2006/relationships/hyperlink" Target="https://www.sec.gov/Archives/edgar/data/1018724/000101872417000011/amzn-20161231x10k.htm" TargetMode="External"/><Relationship Id="rId5" Type="http://schemas.openxmlformats.org/officeDocument/2006/relationships/hyperlink" Target="https://www.sec.gov/Archives/edgar/data/1018724/000101872426000004/amzn-20251231.htm" TargetMode="External"/><Relationship Id="rId6" Type="http://schemas.openxmlformats.org/officeDocument/2006/relationships/hyperlink" Target="https://www.sec.gov/Archives/edgar/data/1018724/000101872426000024/amzn-20260630xex991.htm" TargetMode="External"/><Relationship Id="rId7" Type="http://schemas.openxmlformats.org/officeDocument/2006/relationships/hyperlink" Target="https://www.sec.gov/Archives/edgar/data/789019/000119312526323660/msft-20260630.htm" TargetMode="External"/><Relationship Id="rId8" Type="http://schemas.openxmlformats.org/officeDocument/2006/relationships/hyperlink" Target="https://www.sec.gov/Archives/edgar/data/1652044/000165204426000066/googexhibit991q22026.ht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docker.com/resources/what-container/" TargetMode="External"/><Relationship Id="rId4" Type="http://schemas.openxmlformats.org/officeDocument/2006/relationships/hyperlink" Target="https://kubernetes.io/docs/concepts/overview/" TargetMode="External"/><Relationship Id="rId5" Type="http://schemas.openxmlformats.org/officeDocument/2006/relationships/hyperlink" Target="https://docs.aws.amazon.com/eks/latest/userguide/what-is-eks.html" TargetMode="External"/><Relationship Id="rId6" Type="http://schemas.openxmlformats.org/officeDocument/2006/relationships/hyperlink" Target="https://learn.microsoft.com/en-us/azure/aks/what-is-aks" TargetMode="External"/><Relationship Id="rId7" Type="http://schemas.openxmlformats.org/officeDocument/2006/relationships/hyperlink" Target="https://cloud.google.com/kubernetes-engine/docs/concepts/kubernetes-engine-overview" TargetMode="External"/><Relationship Id="rId8" Type="http://schemas.openxmlformats.org/officeDocument/2006/relationships/hyperlink" Target="https://cwiki.apache.org/confluence/display/INCUBATOR/IcebergProposal" TargetMode="External"/><Relationship Id="rId9" Type="http://schemas.openxmlformats.org/officeDocument/2006/relationships/hyperlink" Target="https://incubator.apache.org/projects/parquet.html"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bea.gov/industry/input-output-accounts-data" TargetMode="External"/><Relationship Id="rId4" Type="http://schemas.openxmlformats.org/officeDocument/2006/relationships/hyperlink" Target="https://www.bea.gov/data/income-saving/corporate-profits" TargetMode="External"/><Relationship Id="rId5" Type="http://schemas.openxmlformats.org/officeDocument/2006/relationships/hyperlink" Target="https://www.census.gov/programs-surveys/abs.html" TargetMode="External"/><Relationship Id="rId6" Type="http://schemas.openxmlformats.org/officeDocument/2006/relationships/hyperlink" Target="https://ec.europa.eu/eurostat/statistics-explained/index.php?title=Cloud_computing_-_statistics_on_the_use_by_enterprises" TargetMode="External"/><Relationship Id="rId7" Type="http://schemas.openxmlformats.org/officeDocument/2006/relationships/hyperlink" Target="https://www.resbank.co.za/en/home/publications/quarterly-bulletin1"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openconnect.netflix.com/Open-Connect-Briefing-Paper.pdf" TargetMode="External"/><Relationship Id="rId4" Type="http://schemas.openxmlformats.org/officeDocument/2006/relationships/hyperlink" Target="https://cloud.google.com/about/locations" TargetMode="External"/><Relationship Id="rId5" Type="http://schemas.openxmlformats.org/officeDocument/2006/relationships/hyperlink" Target="https://docs.cloud.google.com/network-tiers/docs/overview" TargetMode="External"/><Relationship Id="rId6" Type="http://schemas.openxmlformats.org/officeDocument/2006/relationships/hyperlink" Target="https://cloud.google.com/blog/products/infrastructure/introducing-equiano-a-subsea-cable-from-portugal-to-south-africa" TargetMode="External"/><Relationship Id="rId7" Type="http://schemas.openxmlformats.org/officeDocument/2006/relationships/hyperlink" Target="https://blog.google/company-news/inside-google/around-the-globe/google-africa/supporting-africas-digital-transformation/" TargetMode="External"/><Relationship Id="rId8" Type="http://schemas.openxmlformats.org/officeDocument/2006/relationships/hyperlink" Target="https://engineering.fb.com/2025/11/17/connectivity/core-2africa-system-completion-future-connectivity/"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eur-lex.europa.eu/eli/reg/2023/2854/oj" TargetMode="External"/><Relationship Id="rId4" Type="http://schemas.openxmlformats.org/officeDocument/2006/relationships/hyperlink" Target="https://assets.publishing.service.gov.uk/media/69cbb8d52d120d9d5ec0f311/Actions_on_cloud_and_business_software_through_the_UK_digital_markets_competition_regime.pdf" TargetMode="External"/><Relationship Id="rId5" Type="http://schemas.openxmlformats.org/officeDocument/2006/relationships/hyperlink" Target="https://www.anthropic.com/news/model-context-protocol" TargetMode="External"/><Relationship Id="rId6" Type="http://schemas.openxmlformats.org/officeDocument/2006/relationships/hyperlink" Target="https://www.anthropic.com/news/donating-the-model-context-protocol-and-establishing-of-the-agentic-ai-foundation" TargetMode="External"/><Relationship Id="rId7" Type="http://schemas.openxmlformats.org/officeDocument/2006/relationships/hyperlink" Target="https://www.linuxfoundation.org/press/linux-foundation-announces-the-formation-of-the-agentic-ai-foundation" TargetMode="External"/><Relationship Id="rId8" Type="http://schemas.openxmlformats.org/officeDocument/2006/relationships/hyperlink" Target="https://gaia-x.eu/about/" TargetMode="External"/><Relationship Id="rId9" Type="http://schemas.openxmlformats.org/officeDocument/2006/relationships/hyperlink" Target="https://www.gov.za/sites/default/files/gcis_document/202104/44389gon206.pdf" TargetMode="External"/><Relationship Id="rId10" Type="http://schemas.openxmlformats.org/officeDocument/2006/relationships/hyperlink" Target="https://www.gov.za/sites/default/files/gcis_document/202406/50741gen2533.pdf"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marxists.org/archive/marx/works/1857/grundrisse/ch10.htm" TargetMode="External"/><Relationship Id="rId4" Type="http://schemas.openxmlformats.org/officeDocument/2006/relationships/hyperlink" Target="https://www.marxists.org/archive/marx/works/1857/grundrisse/ch14.htm" TargetMode="External"/><Relationship Id="rId5" Type="http://schemas.openxmlformats.org/officeDocument/2006/relationships/hyperlink" Target="https://www.marxists.org/archive/marx/works/1894-c3/ch21.htm" TargetMode="External"/><Relationship Id="rId6" Type="http://schemas.openxmlformats.org/officeDocument/2006/relationships/hyperlink" Target="https://www.marxists.org/archive/marx/works/1894-c3/ch27.htm" TargetMode="External"/><Relationship Id="rId7" Type="http://schemas.openxmlformats.org/officeDocument/2006/relationships/hyperlink" Target="https://www.versobooks.com/products/1676-the-limits-to-capital"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versobooks.com/products/157-a-theory-of-capitalist-regulation" TargetMode="External"/><Relationship Id="rId4" Type="http://schemas.openxmlformats.org/officeDocument/2006/relationships/hyperlink" Target="https://cup.columbia.edu/book/the-regulation-school/9780231065481" TargetMode="External"/><Relationship Id="rId5" Type="http://schemas.openxmlformats.org/officeDocument/2006/relationships/hyperlink" Target="https://doi.org/10.64590/mq3"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7.xml"/><Relationship Id="rId4" Type="http://schemas.openxmlformats.org/officeDocument/2006/relationships/hyperlink" Target="https://www.sec.gov/cgi-bin/browse-edgar?action=getcompany&amp;CIK=0001018724&amp;type=10-K&amp;dateb=&amp;owner=include&amp;count=40" TargetMode="External"/><Relationship Id="rId5" Type="http://schemas.openxmlformats.org/officeDocument/2006/relationships/hyperlink" Target="https://www.sec.gov/Archives/edgar/data/1018724/000101872426000024/amzn-20260630xex991.htm" TargetMode="External"/><Relationship Id="rId6" Type="http://schemas.openxmlformats.org/officeDocument/2006/relationships/hyperlink" Target="https://www.sec.gov/Archives/edgar/data/1652044/000165204426000066/googexhibit991q22026.htm"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8.xml"/><Relationship Id="rId4" Type="http://schemas.openxmlformats.org/officeDocument/2006/relationships/hyperlink" Target="https://www.sec.gov/Archives/edgar/data/1640147/000164014726000008/snow-20260131.htm" TargetMode="External"/><Relationship Id="rId5" Type="http://schemas.openxmlformats.org/officeDocument/2006/relationships/hyperlink" Target="https://www.sec.gov/Archives/edgar/data/1018724/000101872426000004/amzn-20251231.htm" TargetMode="External"/><Relationship Id="rId6" Type="http://schemas.openxmlformats.org/officeDocument/2006/relationships/hyperlink" Target="https://www.sec.gov/Archives/edgar/data/1467623/000119312518055809/d451946ds1.htm"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9.xml"/><Relationship Id="rId4" Type="http://schemas.openxmlformats.org/officeDocument/2006/relationships/hyperlink" Target="https://apps.bea.gov/national/FA2004/Details/xls/detailnonres_stk1.xlsx" TargetMode="External"/><Relationship Id="rId5" Type="http://schemas.openxmlformats.org/officeDocument/2006/relationships/hyperlink" Target="https://www.sec.gov/Archives/edgar/data/1018724/000101872426000026/amzn-20260630.htm" TargetMode="External"/><Relationship Id="rId6" Type="http://schemas.openxmlformats.org/officeDocument/2006/relationships/hyperlink" Target="https://www.sec.gov/Archives/edgar/data/789019/000119312526323660/msft-20260630.htm" TargetMode="External"/><Relationship Id="rId7" Type="http://schemas.openxmlformats.org/officeDocument/2006/relationships/hyperlink" Target="https://www.sec.gov/Archives/edgar/data/1652044/000165204426000071/goog-20260630.htm" TargetMode="External"/><Relationship Id="rId8" Type="http://schemas.openxmlformats.org/officeDocument/2006/relationships/hyperlink" Target="https://www.sec.gov/Archives/edgar/data/1341439/000119312526389274/orcl-20260831.htm"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microsoft.com/en-us/investor/events/fy-2026/earnings-fy-2026-q4" TargetMode="External"/><Relationship Id="rId4" Type="http://schemas.openxmlformats.org/officeDocument/2006/relationships/hyperlink" Target="https://www.sec.gov/Archives/edgar/data/789019/000119312526323660/msft-20260630.htm" TargetMode="External"/><Relationship Id="rId5" Type="http://schemas.openxmlformats.org/officeDocument/2006/relationships/hyperlink" Target="https://www.sec.gov/Archives/edgar/data/1018724/000101872425000004/amzn-20241231.htm" TargetMode="External"/><Relationship Id="rId6" Type="http://schemas.openxmlformats.org/officeDocument/2006/relationships/hyperlink" Target="https://doi.org/10.1111/j.1540-6261.1992.tb04661.x" TargetMode="External"/><Relationship Id="rId7" Type="http://schemas.openxmlformats.org/officeDocument/2006/relationships/hyperlink" Target="https://doi.org/10.2307/2231658" TargetMode="External"/><Relationship Id="rId8" Type="http://schemas.openxmlformats.org/officeDocument/2006/relationships/hyperlink" Target="https://openlibrary.org/works/OL1885267W" TargetMode="External"/><Relationship Id="rId9" Type="http://schemas.openxmlformats.org/officeDocument/2006/relationships/hyperlink" Target="https://assets.publishing.service.gov.uk/media/688b8891fdde2b8f73469544/final_decision_report.pdf"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cambridge.org/gb/universitypress/subjects/economics/public-economics-and-public-policy/selected-essays-dynamics-capitalist-economy-19331970" TargetMode="External"/><Relationship Id="rId4" Type="http://schemas.openxmlformats.org/officeDocument/2006/relationships/hyperlink" Target="https://apps.bea.gov/national/Release/XLS/Survey/Section1All_xls.xlsx"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hyperlink" Target="https://www.sec.gov/Archives/edgar/data/1018724/000101872426000026/amzn-20260630.htm" TargetMode="External"/><Relationship Id="rId4" Type="http://schemas.openxmlformats.org/officeDocument/2006/relationships/hyperlink" Target="https://www.sec.gov/Archives/edgar/data/1018724/000101872426000024/amzn-20260630xex991.htm" TargetMode="External"/><Relationship Id="rId5" Type="http://schemas.openxmlformats.org/officeDocument/2006/relationships/hyperlink" Target="https://www.ftc.gov/system/files/ftc_gov/pdf/p246201_aipartnerships6breport_redacted_0.pdf"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10.xml"/><Relationship Id="rId4" Type="http://schemas.openxmlformats.org/officeDocument/2006/relationships/hyperlink" Target="https://www.sec.gov/cgi-bin/browse-edgar?action=getcompany&amp;CIK=0001018724&amp;type=10-K&amp;dateb=&amp;owner=include&amp;count=40" TargetMode="External"/><Relationship Id="rId5" Type="http://schemas.openxmlformats.org/officeDocument/2006/relationships/hyperlink" Target="https://www.sec.gov/Archives/edgar/data/1018724/000101872426000014/amzn-20260331.htm" TargetMode="External"/><Relationship Id="rId6" Type="http://schemas.openxmlformats.org/officeDocument/2006/relationships/hyperlink" Target="https://www.sec.gov/Archives/edgar/data/1018724/000101872426000026/amzn-20260630.htm" TargetMode="External"/><Relationship Id="rId7" Type="http://schemas.openxmlformats.org/officeDocument/2006/relationships/hyperlink" Target="https://www.sec.gov/Archives/edgar/data/789019/000119312526323660/msft-20260630.htm" TargetMode="External"/><Relationship Id="rId8" Type="http://schemas.openxmlformats.org/officeDocument/2006/relationships/hyperlink" Target="https://www.sec.gov/Archives/edgar/data/1341439/000119312526389274/orcl-20260831.htm" TargetMode="External"/><Relationship Id="rId9" Type="http://schemas.openxmlformats.org/officeDocument/2006/relationships/hyperlink" Target="https://www.sec.gov/Archives/edgar/data/1652044/000165204426000071/goog-20260630.htm"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11.xml"/><Relationship Id="rId4" Type="http://schemas.openxmlformats.org/officeDocument/2006/relationships/hyperlink" Target="https://www.sec.gov/Archives/edgar/data/1018724/000101872426000004/amzn-20251231.htm" TargetMode="External"/><Relationship Id="rId5" Type="http://schemas.openxmlformats.org/officeDocument/2006/relationships/hyperlink" Target="https://www.sec.gov/Archives/edgar/data/789019/000119312526323660/msft-20260630.htm" TargetMode="External"/><Relationship Id="rId6" Type="http://schemas.openxmlformats.org/officeDocument/2006/relationships/hyperlink" Target="https://www.sec.gov/Archives/edgar/data/1652044/000165204426000018/goog-20251231.htm" TargetMode="External"/><Relationship Id="rId7" Type="http://schemas.openxmlformats.org/officeDocument/2006/relationships/hyperlink" Target="https://www.sec.gov/Archives/edgar/data/1326801/000162828026003942/meta-20251231.htm" TargetMode="External"/><Relationship Id="rId8" Type="http://schemas.openxmlformats.org/officeDocument/2006/relationships/hyperlink" Target="https://www.sec.gov/Archives/edgar/data/1018724/000101872426000026/amzn-20260630.htm" TargetMode="External"/><Relationship Id="rId9" Type="http://schemas.openxmlformats.org/officeDocument/2006/relationships/hyperlink" Target="https://www.sec.gov/Archives/edgar/data/1652044/000165204426000071/goog-20260630.htm"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12.xml"/><Relationship Id="rId4" Type="http://schemas.openxmlformats.org/officeDocument/2006/relationships/hyperlink" Target="https://iea.blob.core.windows.net/assets/3179f7f8-01f6-4dd6-bffa-c9f7b73f1dc9/KeyQuestionsonEnergyandAI.pdf" TargetMode="External"/><Relationship Id="rId5" Type="http://schemas.openxmlformats.org/officeDocument/2006/relationships/hyperlink" Target="https://iea.blob.core.windows.net/assets/de9dea13-b07d-42c5-a398-d1b3ae17d866/EnergyandAI.pdf"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13.xml"/><Relationship Id="rId4" Type="http://schemas.openxmlformats.org/officeDocument/2006/relationships/chart" Target="../charts/char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3" Type="http://schemas.openxmlformats.org/officeDocument/2006/relationships/chart" Target="../charts/chart15.xml"/><Relationship Id="rId4" Type="http://schemas.openxmlformats.org/officeDocument/2006/relationships/hyperlink" Target="https://www.census.gov/construction/c30/c30index.html" TargetMode="External"/><Relationship Id="rId5" Type="http://schemas.openxmlformats.org/officeDocument/2006/relationships/hyperlink" Target="https://www.census.gov/construction/c30/historical_data.html" TargetMode="External"/><Relationship Id="rId6" Type="http://schemas.openxmlformats.org/officeDocument/2006/relationships/hyperlink" Target="https://www.census.gov/construction/c30/xlsx/privsatime.xlsx"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914400"/>
            <a:ext cx="10820095" cy="1463040"/>
          </a:xfrm>
          <a:prstGeom prst="rect">
            <a:avLst/>
          </a:prstGeom>
          <a:noFill/>
          <a:ln/>
        </p:spPr>
        <p:txBody>
          <a:bodyPr wrap="square" lIns="0" tIns="0" rIns="0" bIns="0" rtlCol="0" anchor="t"/>
          <a:lstStyle/>
          <a:p>
            <a:pPr marL="0" indent="0">
              <a:buNone/>
            </a:pPr>
            <a:r>
              <a:rPr lang="en-US" sz="3600" dirty="0">
                <a:solidFill>
                  <a:srgbClr val="C0562B"/>
                </a:solidFill>
                <a:latin typeface="Georgia" pitchFamily="34" charset="0"/>
                <a:ea typeface="Georgia" pitchFamily="34" charset="-122"/>
                <a:cs typeface="Georgia" pitchFamily="34" charset="-120"/>
              </a:rPr>
              <a:t>The Cloud and the Changing Structure of Production and Accumulation</a:t>
            </a:r>
            <a:endParaRPr lang="en-US" sz="3600" dirty="0"/>
          </a:p>
        </p:txBody>
      </p:sp>
      <p:sp>
        <p:nvSpPr>
          <p:cNvPr id="3" name="Text 1"/>
          <p:cNvSpPr txBox="1"/>
          <p:nvPr/>
        </p:nvSpPr>
        <p:spPr>
          <a:xfrm>
            <a:off x="685800" y="2606040"/>
            <a:ext cx="10820095" cy="411480"/>
          </a:xfrm>
          <a:prstGeom prst="rect">
            <a:avLst/>
          </a:prstGeom>
          <a:noFill/>
          <a:ln/>
        </p:spPr>
        <p:txBody>
          <a:bodyPr wrap="square" lIns="0" tIns="0" rIns="0" bIns="0" rtlCol="0" anchor="t"/>
          <a:lstStyle/>
          <a:p>
            <a:pPr marL="0" indent="0">
              <a:buNone/>
            </a:pPr>
            <a:r>
              <a:rPr lang="en-US" sz="2200" b="1" dirty="0">
                <a:solidFill>
                  <a:srgbClr val="000000"/>
                </a:solidFill>
                <a:latin typeface="Arial" pitchFamily="34" charset="0"/>
                <a:ea typeface="Arial" pitchFamily="34" charset="-122"/>
                <a:cs typeface="Arial" pitchFamily="34" charset="-120"/>
              </a:rPr>
              <a:t>Dr. Ilan Strauss</a:t>
            </a:r>
            <a:endParaRPr lang="en-US" sz="2200" dirty="0"/>
          </a:p>
        </p:txBody>
      </p:sp>
      <p:sp>
        <p:nvSpPr>
          <p:cNvPr id="4" name="Text 2"/>
          <p:cNvSpPr txBox="1"/>
          <p:nvPr/>
        </p:nvSpPr>
        <p:spPr>
          <a:xfrm>
            <a:off x="685800" y="3017520"/>
            <a:ext cx="10820095" cy="347472"/>
          </a:xfrm>
          <a:prstGeom prst="rect">
            <a:avLst/>
          </a:prstGeom>
          <a:noFill/>
          <a:ln/>
        </p:spPr>
        <p:txBody>
          <a:bodyPr wrap="square" lIns="0" tIns="0" rIns="0" bIns="0" rtlCol="0" anchor="t"/>
          <a:lstStyle/>
          <a:p>
            <a:pPr marL="0" indent="0">
              <a:buNone/>
            </a:pPr>
            <a:r>
              <a:rPr lang="en-US" sz="1700" u="sng" dirty="0">
                <a:solidFill>
                  <a:srgbClr val="000000"/>
                </a:solidFill>
                <a:latin typeface="Arial" pitchFamily="34" charset="0"/>
                <a:ea typeface="Arial" pitchFamily="34" charset="-122"/>
                <a:cs typeface="Arial" pitchFamily="34" charset="-120"/>
                <a:hlinkClick r:id="rId3"/>
              </a:rPr>
              <a:t>ilan@aidisclosures.org</a:t>
            </a:r>
            <a:endParaRPr lang="en-US" sz="1700" dirty="0"/>
          </a:p>
        </p:txBody>
      </p:sp>
      <p:sp>
        <p:nvSpPr>
          <p:cNvPr id="5" name="Text 3"/>
          <p:cNvSpPr txBox="1"/>
          <p:nvPr/>
        </p:nvSpPr>
        <p:spPr>
          <a:xfrm>
            <a:off x="685800" y="3474720"/>
            <a:ext cx="10820095" cy="347472"/>
          </a:xfrm>
          <a:prstGeom prst="rect">
            <a:avLst/>
          </a:prstGeom>
          <a:noFill/>
          <a:ln/>
        </p:spPr>
        <p:txBody>
          <a:bodyPr wrap="square" lIns="0" tIns="0" rIns="0" bIns="0" rtlCol="0" anchor="t"/>
          <a:lstStyle/>
          <a:p>
            <a:pPr marL="0" indent="0">
              <a:buNone/>
            </a:pPr>
            <a:r>
              <a:rPr lang="en-US" sz="1700" dirty="0">
                <a:solidFill>
                  <a:srgbClr val="000000"/>
                </a:solidFill>
                <a:latin typeface="Arial" pitchFamily="34" charset="0"/>
                <a:ea typeface="Arial" pitchFamily="34" charset="-122"/>
                <a:cs typeface="Arial" pitchFamily="34" charset="-120"/>
              </a:rPr>
              <a:t>Co-Director, AI Disclosures Project (</a:t>
            </a:r>
            <a:r>
              <a:rPr lang="en-US" sz="1700" u="sng" dirty="0">
                <a:solidFill>
                  <a:srgbClr val="000000"/>
                </a:solidFill>
                <a:latin typeface="Arial" pitchFamily="34" charset="0"/>
                <a:ea typeface="Arial" pitchFamily="34" charset="-122"/>
                <a:cs typeface="Arial" pitchFamily="34" charset="-120"/>
                <a:hlinkClick r:id="rId4"/>
              </a:rPr>
              <a:t>ai-disclosures.org</a:t>
            </a:r>
            <a:r>
              <a:rPr lang="en-US" sz="1700" dirty="0">
                <a:solidFill>
                  <a:srgbClr val="000000"/>
                </a:solidFill>
                <a:latin typeface="Arial" pitchFamily="34" charset="0"/>
                <a:ea typeface="Arial" pitchFamily="34" charset="-122"/>
                <a:cs typeface="Arial" pitchFamily="34" charset="-120"/>
              </a:rPr>
              <a:t>)</a:t>
            </a:r>
            <a:endParaRPr lang="en-US" sz="1700" dirty="0"/>
          </a:p>
        </p:txBody>
      </p:sp>
      <p:sp>
        <p:nvSpPr>
          <p:cNvPr id="6" name="Text 4"/>
          <p:cNvSpPr txBox="1"/>
          <p:nvPr/>
        </p:nvSpPr>
        <p:spPr>
          <a:xfrm>
            <a:off x="685800" y="3840480"/>
            <a:ext cx="10820095" cy="347472"/>
          </a:xfrm>
          <a:prstGeom prst="rect">
            <a:avLst/>
          </a:prstGeom>
          <a:noFill/>
          <a:ln/>
        </p:spPr>
        <p:txBody>
          <a:bodyPr wrap="square" lIns="0" tIns="0" rIns="0" bIns="0" rtlCol="0" anchor="t"/>
          <a:lstStyle/>
          <a:p>
            <a:pPr marL="0" indent="0">
              <a:buNone/>
            </a:pPr>
            <a:r>
              <a:rPr lang="en-US" sz="1700" i="1" dirty="0">
                <a:solidFill>
                  <a:srgbClr val="000000"/>
                </a:solidFill>
                <a:latin typeface="Arial" pitchFamily="34" charset="0"/>
                <a:ea typeface="Arial" pitchFamily="34" charset="-122"/>
                <a:cs typeface="Arial" pitchFamily="34" charset="-120"/>
              </a:rPr>
              <a:t>Honorary Senior Research Fellow, UCL Institute for Innovation and Public Purpose</a:t>
            </a:r>
            <a:endParaRPr lang="en-US" sz="1700" i="1" dirty="0"/>
          </a:p>
        </p:txBody>
      </p:sp>
      <p:sp>
        <p:nvSpPr>
          <p:cNvPr id="7" name="Text 5"/>
          <p:cNvSpPr txBox="1"/>
          <p:nvPr/>
        </p:nvSpPr>
        <p:spPr>
          <a:xfrm>
            <a:off x="685800" y="4206240"/>
            <a:ext cx="10820095" cy="347472"/>
          </a:xfrm>
          <a:prstGeom prst="rect">
            <a:avLst/>
          </a:prstGeom>
          <a:noFill/>
          <a:ln/>
        </p:spPr>
        <p:txBody>
          <a:bodyPr wrap="square" lIns="0" tIns="0" rIns="0" bIns="0" rtlCol="0" anchor="t"/>
          <a:lstStyle/>
          <a:p>
            <a:pPr marL="0" indent="0">
              <a:buNone/>
            </a:pPr>
            <a:r>
              <a:rPr lang="en-US" sz="1700" i="1" dirty="0">
                <a:solidFill>
                  <a:srgbClr val="000000"/>
                </a:solidFill>
                <a:latin typeface="Arial" pitchFamily="34" charset="0"/>
                <a:ea typeface="Arial" pitchFamily="34" charset="-122"/>
                <a:cs typeface="Arial" pitchFamily="34" charset="-120"/>
              </a:rPr>
              <a:t>Senior Fellow, Microsoft AI Economy Institute</a:t>
            </a:r>
            <a:endParaRPr lang="en-US" sz="1700" i="1" dirty="0"/>
          </a:p>
        </p:txBody>
      </p:sp>
      <p:sp>
        <p:nvSpPr>
          <p:cNvPr id="8" name="Text 6"/>
          <p:cNvSpPr txBox="1"/>
          <p:nvPr/>
        </p:nvSpPr>
        <p:spPr>
          <a:xfrm>
            <a:off x="685800" y="4572000"/>
            <a:ext cx="10820095" cy="347472"/>
          </a:xfrm>
          <a:prstGeom prst="rect">
            <a:avLst/>
          </a:prstGeom>
          <a:noFill/>
          <a:ln/>
        </p:spPr>
        <p:txBody>
          <a:bodyPr wrap="square" lIns="0" tIns="0" rIns="0" bIns="0" rtlCol="0" anchor="t"/>
          <a:lstStyle/>
          <a:p>
            <a:pPr marL="0" indent="0">
              <a:buNone/>
            </a:pPr>
            <a:r>
              <a:rPr lang="en-US" sz="1700" i="1" dirty="0">
                <a:solidFill>
                  <a:srgbClr val="000000"/>
                </a:solidFill>
                <a:latin typeface="Arial" pitchFamily="34" charset="0"/>
                <a:ea typeface="Arial" pitchFamily="34" charset="-122"/>
                <a:cs typeface="Arial" pitchFamily="34" charset="-120"/>
              </a:rPr>
              <a:t>Visiting Associate Professor, University of Johannesburg (SARChI-ID)</a:t>
            </a:r>
            <a:endParaRPr lang="en-US" sz="1700" i="1" dirty="0"/>
          </a:p>
        </p:txBody>
      </p:sp>
      <p:sp>
        <p:nvSpPr>
          <p:cNvPr id="9" name="Text 7"/>
          <p:cNvSpPr txBox="1"/>
          <p:nvPr/>
        </p:nvSpPr>
        <p:spPr>
          <a:xfrm>
            <a:off x="685800" y="5212080"/>
            <a:ext cx="10820095" cy="384048"/>
          </a:xfrm>
          <a:prstGeom prst="rect">
            <a:avLst/>
          </a:prstGeom>
          <a:noFill/>
          <a:ln/>
        </p:spPr>
        <p:txBody>
          <a:bodyPr wrap="square" lIns="0" tIns="0" rIns="0" bIns="0" rtlCol="0" anchor="t"/>
          <a:lstStyle/>
          <a:p>
            <a:pPr marL="0" indent="0">
              <a:buNone/>
            </a:pPr>
            <a:r>
              <a:rPr lang="en-US" sz="1900" dirty="0">
                <a:solidFill>
                  <a:srgbClr val="000000"/>
                </a:solidFill>
                <a:latin typeface="Arial" pitchFamily="34" charset="0"/>
                <a:ea typeface="Arial" pitchFamily="34" charset="-122"/>
                <a:cs typeface="Arial" pitchFamily="34" charset="-120"/>
              </a:rPr>
              <a:t>Presentation to the Southern Centre for Inequality Studies, University of the Witwatersrand</a:t>
            </a:r>
            <a:endParaRPr lang="en-US" sz="1900" dirty="0"/>
          </a:p>
        </p:txBody>
      </p:sp>
      <p:sp>
        <p:nvSpPr>
          <p:cNvPr id="10" name="Text 8"/>
          <p:cNvSpPr txBox="1"/>
          <p:nvPr/>
        </p:nvSpPr>
        <p:spPr>
          <a:xfrm>
            <a:off x="685800" y="5623560"/>
            <a:ext cx="10820095" cy="384048"/>
          </a:xfrm>
          <a:prstGeom prst="rect">
            <a:avLst/>
          </a:prstGeom>
          <a:noFill/>
          <a:ln/>
        </p:spPr>
        <p:txBody>
          <a:bodyPr wrap="square" lIns="0" tIns="0" rIns="0" bIns="0" rtlCol="0" anchor="t"/>
          <a:lstStyle/>
          <a:p>
            <a:pPr marL="0" indent="0">
              <a:buNone/>
            </a:pPr>
            <a:r>
              <a:rPr lang="en-US" sz="1900" dirty="0">
                <a:solidFill>
                  <a:srgbClr val="000000"/>
                </a:solidFill>
                <a:latin typeface="Arial" pitchFamily="34" charset="0"/>
                <a:ea typeface="Arial" pitchFamily="34" charset="-122"/>
                <a:cs typeface="Arial" pitchFamily="34" charset="-120"/>
              </a:rPr>
              <a:t>1 October 2026</a:t>
            </a:r>
            <a:endParaRPr lang="en-US" sz="1900" dirty="0"/>
          </a:p>
        </p:txBody>
      </p:sp>
      <p:pic>
        <p:nvPicPr>
          <p:cNvPr id="12" name="Graphic 11">
            <a:extLst>
              <a:ext uri="{FF2B5EF4-FFF2-40B4-BE49-F238E27FC236}">
                <a16:creationId xmlns:a16="http://schemas.microsoft.com/office/drawing/2014/main" id="{2DBAB7B3-0D86-B2EB-AD62-B6E92710DA52}"/>
              </a:ext>
            </a:extLst>
          </p:cNvPr>
          <p:cNvPicPr>
            <a:picLocks noChangeAspect="1"/>
          </p:cNvPicPr>
          <p:nvPr/>
        </p:nvPicPr>
        <p:blipFill>
          <a:blip r:embed="rId5">
            <a:extLst>
              <a:ext uri="{96DAC541-7B7A-43D3-8B79-37D633B846F1}">
                <asvg:svgBlip xmlns:asvg="http://schemas.microsoft.com/office/drawing/2016/SVG/main" r:embed="rId6"/>
              </a:ext>
            </a:extLst>
          </a:blip>
          <a:srcRect l="6322" t="24215" r="6168" b="34666"/>
          <a:stretch>
            <a:fillRect/>
          </a:stretch>
        </p:blipFill>
        <p:spPr>
          <a:xfrm>
            <a:off x="9561481" y="5596128"/>
            <a:ext cx="2406869" cy="11309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500" b="1" dirty="0">
                <a:solidFill>
                  <a:srgbClr val="C0562B"/>
                </a:solidFill>
                <a:latin typeface="Georgia" pitchFamily="34" charset="0"/>
                <a:ea typeface="Georgia" pitchFamily="34" charset="-122"/>
                <a:cs typeface="Georgia" pitchFamily="34" charset="-120"/>
              </a:rPr>
              <a:t>Why care: the cloud is reshaping costs, profits and control</a:t>
            </a:r>
            <a:endParaRPr lang="en-US" sz="25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a:t>
            </a:r>
            <a:endParaRPr lang="en-US" sz="1000" dirty="0"/>
          </a:p>
        </p:txBody>
      </p:sp>
      <p:sp>
        <p:nvSpPr>
          <p:cNvPr id="4" name="Text 2"/>
          <p:cNvSpPr txBox="1"/>
          <p:nvPr/>
        </p:nvSpPr>
        <p:spPr>
          <a:xfrm>
            <a:off x="685800" y="1828800"/>
            <a:ext cx="9601200" cy="356616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Costs, profits:</a:t>
            </a:r>
            <a:r>
              <a:rPr lang="en-US" sz="2000" dirty="0">
                <a:solidFill>
                  <a:srgbClr val="000000"/>
                </a:solidFill>
                <a:latin typeface="Arial" pitchFamily="34" charset="0"/>
                <a:ea typeface="Arial" pitchFamily="34" charset="-122"/>
                <a:cs typeface="Arial" pitchFamily="34" charset="-120"/>
              </a:rPr>
              <a:t> a growing share of costs and profits flows to a handful of firms, which accumulate the capital.</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Control:</a:t>
            </a:r>
            <a:r>
              <a:rPr lang="en-US" sz="2000" dirty="0">
                <a:solidFill>
                  <a:srgbClr val="000000"/>
                </a:solidFill>
                <a:latin typeface="Arial" pitchFamily="34" charset="0"/>
                <a:ea typeface="Arial" pitchFamily="34" charset="-122"/>
                <a:cs typeface="Arial" pitchFamily="34" charset="-120"/>
              </a:rPr>
              <a:t> the internet's protocols are open; its cables, data centers and platforms are controlled by a few companies.</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Sovereignty:</a:t>
            </a:r>
            <a:r>
              <a:rPr lang="en-US" sz="2000" dirty="0">
                <a:solidFill>
                  <a:srgbClr val="000000"/>
                </a:solidFill>
                <a:latin typeface="Arial" pitchFamily="34" charset="0"/>
                <a:ea typeface="Arial" pitchFamily="34" charset="-122"/>
                <a:cs typeface="Arial" pitchFamily="34" charset="-120"/>
              </a:rPr>
              <a:t> who governs the infrastructure a country depends on, and under whose law?</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South Africa:</a:t>
            </a:r>
            <a:r>
              <a:rPr lang="en-US" sz="2000" dirty="0">
                <a:solidFill>
                  <a:srgbClr val="000000"/>
                </a:solidFill>
                <a:latin typeface="Arial" pitchFamily="34" charset="0"/>
                <a:ea typeface="Arial" pitchFamily="34" charset="-122"/>
                <a:cs typeface="Arial" pitchFamily="34" charset="-120"/>
              </a:rPr>
              <a:t> can the cloud advance inclusive local growth, domestic input sourcing and domestic business?</a:t>
            </a:r>
            <a:endParaRPr lang="en-US" sz="2000" dirty="0"/>
          </a:p>
        </p:txBody>
      </p:sp>
      <p:sp>
        <p:nvSpPr>
          <p:cNvPr id="5" name="Text 3"/>
          <p:cNvSpPr txBox="1"/>
          <p:nvPr/>
        </p:nvSpPr>
        <p:spPr>
          <a:xfrm>
            <a:off x="685800" y="5532120"/>
            <a:ext cx="9601200" cy="411480"/>
          </a:xfrm>
          <a:prstGeom prst="rect">
            <a:avLst/>
          </a:prstGeom>
          <a:noFill/>
          <a:ln/>
        </p:spPr>
        <p:txBody>
          <a:bodyPr wrap="square" lIns="0" tIns="0" rIns="0" bIns="0" rtlCol="0" anchor="t"/>
          <a:lstStyle/>
          <a:p>
            <a:pPr marL="0" indent="0">
              <a:buNone/>
            </a:pPr>
            <a:r>
              <a:rPr lang="en-US" sz="1800" u="sng" dirty="0">
                <a:solidFill>
                  <a:srgbClr val="000000"/>
                </a:solidFill>
                <a:latin typeface="Arial" pitchFamily="34" charset="0"/>
                <a:ea typeface="Arial" pitchFamily="34" charset="-122"/>
                <a:cs typeface="Arial" pitchFamily="34" charset="-120"/>
              </a:rPr>
              <a:t>Not explored</a:t>
            </a:r>
            <a:r>
              <a:rPr lang="en-US" sz="1800" dirty="0">
                <a:solidFill>
                  <a:srgbClr val="000000"/>
                </a:solidFill>
                <a:latin typeface="Arial" pitchFamily="34" charset="0"/>
                <a:ea typeface="Arial" pitchFamily="34" charset="-122"/>
                <a:cs typeface="Arial" pitchFamily="34" charset="-120"/>
              </a:rPr>
              <a:t> in depth in this talk: open protocols, open formats, open source, open hardware.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300" b="1" dirty="0">
                <a:solidFill>
                  <a:srgbClr val="C0562B"/>
                </a:solidFill>
                <a:latin typeface="Georgia" pitchFamily="34" charset="0"/>
                <a:ea typeface="Georgia" pitchFamily="34" charset="-122"/>
                <a:cs typeface="Georgia" pitchFamily="34" charset="-120"/>
              </a:rPr>
              <a:t>Cloud and related: 0.55% of US input costs in 1997, 2% in 2025</a:t>
            </a:r>
            <a:endParaRPr lang="en-US" sz="23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What US industries spend on data processing and related information services, as a share of everything they buy as inputs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a:t>
            </a:r>
            <a:endParaRPr lang="en-US" sz="1000" dirty="0"/>
          </a:p>
        </p:txBody>
      </p:sp>
      <p:sp>
        <p:nvSpPr>
          <p:cNvPr id="5" name="Text 3"/>
          <p:cNvSpPr txBox="1"/>
          <p:nvPr/>
        </p:nvSpPr>
        <p:spPr>
          <a:xfrm>
            <a:off x="685800" y="1828800"/>
            <a:ext cx="7315200" cy="59436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Data processing, internet publishing and other information services </a:t>
            </a:r>
            <a:r>
              <a:rPr lang="en-US" sz="1500" i="1" dirty="0">
                <a:solidFill>
                  <a:srgbClr val="000000"/>
                </a:solidFill>
                <a:latin typeface="Arial" pitchFamily="34" charset="0"/>
                <a:ea typeface="Arial" pitchFamily="34" charset="-122"/>
                <a:cs typeface="Arial" pitchFamily="34" charset="-120"/>
              </a:rPr>
              <a:t>(BEA commodity 514)</a:t>
            </a:r>
            <a:r>
              <a:rPr lang="en-US" sz="1500" dirty="0">
                <a:solidFill>
                  <a:srgbClr val="000000"/>
                </a:solidFill>
                <a:latin typeface="Arial" pitchFamily="34" charset="0"/>
                <a:ea typeface="Arial" pitchFamily="34" charset="-122"/>
                <a:cs typeface="Arial" pitchFamily="34" charset="-120"/>
              </a:rPr>
              <a:t> used as intermediate inputs, as a share of total US intermediate inputs </a:t>
            </a:r>
            <a:r>
              <a:rPr lang="en-US" sz="1500" i="1" dirty="0">
                <a:solidFill>
                  <a:srgbClr val="000000"/>
                </a:solidFill>
                <a:latin typeface="Arial" pitchFamily="34" charset="0"/>
                <a:ea typeface="Arial" pitchFamily="34" charset="-122"/>
                <a:cs typeface="Arial" pitchFamily="34" charset="-120"/>
              </a:rPr>
              <a:t>(%)</a:t>
            </a:r>
            <a:endParaRPr lang="en-US" sz="1500" dirty="0"/>
          </a:p>
        </p:txBody>
      </p:sp>
      <p:graphicFrame>
        <p:nvGraphicFramePr>
          <p:cNvPr id="6" name="Chart 0"/>
          <p:cNvGraphicFramePr/>
          <p:nvPr/>
        </p:nvGraphicFramePr>
        <p:xfrm>
          <a:off x="685800" y="2423160"/>
          <a:ext cx="713232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685800" y="5897880"/>
            <a:ext cx="7132320" cy="411480"/>
          </a:xfrm>
          <a:prstGeom prst="rect">
            <a:avLst/>
          </a:prstGeom>
          <a:noFill/>
          <a:ln/>
        </p:spPr>
        <p:txBody>
          <a:bodyPr wrap="square" lIns="0" tIns="0" rIns="0" bIns="0" rtlCol="0" anchor="t"/>
          <a:lstStyle/>
          <a:p>
            <a:pPr marL="0" indent="0">
              <a:buNone/>
            </a:pPr>
            <a:r>
              <a:rPr lang="en-US" sz="1300" u="sng" dirty="0">
                <a:solidFill>
                  <a:srgbClr val="000000"/>
                </a:solidFill>
                <a:latin typeface="Arial" pitchFamily="34" charset="0"/>
                <a:ea typeface="Arial" pitchFamily="34" charset="-122"/>
                <a:cs typeface="Arial" pitchFamily="34" charset="-120"/>
              </a:rPr>
              <a:t>Note:</a:t>
            </a:r>
            <a:r>
              <a:rPr lang="en-US" sz="1300" dirty="0">
                <a:solidFill>
                  <a:srgbClr val="000000"/>
                </a:solidFill>
                <a:latin typeface="Arial" pitchFamily="34" charset="0"/>
                <a:ea typeface="Arial" pitchFamily="34" charset="-122"/>
                <a:cs typeface="Arial" pitchFamily="34" charset="-120"/>
              </a:rPr>
              <a:t> the annual category charted here is broader: it adds internet publishing and web search to data processing and hosting.</a:t>
            </a:r>
            <a:endParaRPr lang="en-US" sz="1300" dirty="0"/>
          </a:p>
        </p:txBody>
      </p:sp>
      <p:sp>
        <p:nvSpPr>
          <p:cNvPr id="8" name="Text 5"/>
          <p:cNvSpPr txBox="1"/>
          <p:nvPr/>
        </p:nvSpPr>
        <p:spPr>
          <a:xfrm>
            <a:off x="8229600" y="2240280"/>
            <a:ext cx="3276295" cy="1371600"/>
          </a:xfrm>
          <a:prstGeom prst="rect">
            <a:avLst/>
          </a:prstGeom>
          <a:noFill/>
          <a:ln/>
        </p:spPr>
        <p:txBody>
          <a:bodyPr wrap="square" lIns="0" tIns="0" rIns="0" bIns="0" rtlCol="0" anchor="t"/>
          <a:lstStyle/>
          <a:p>
            <a:pPr marL="0" indent="0">
              <a:buNone/>
            </a:pPr>
            <a:r>
              <a:rPr lang="en-US" sz="1600" u="sng" dirty="0">
                <a:solidFill>
                  <a:srgbClr val="000000"/>
                </a:solidFill>
                <a:latin typeface="Arial" pitchFamily="34" charset="0"/>
                <a:ea typeface="Arial" pitchFamily="34" charset="-122"/>
                <a:cs typeface="Arial" pitchFamily="34" charset="-120"/>
              </a:rPr>
              <a:t>This shows:</a:t>
            </a:r>
            <a:r>
              <a:rPr lang="en-US" sz="1600" dirty="0">
                <a:solidFill>
                  <a:srgbClr val="000000"/>
                </a:solidFill>
                <a:latin typeface="Arial" pitchFamily="34" charset="0"/>
                <a:ea typeface="Arial" pitchFamily="34" charset="-122"/>
                <a:cs typeface="Arial" pitchFamily="34" charset="-120"/>
              </a:rPr>
              <a:t> of every $100 US industries spend on inputs, about $2 now goes to data processing and information services, up from 55 cents in 1997.</a:t>
            </a:r>
            <a:endParaRPr lang="en-US" sz="1600" dirty="0"/>
          </a:p>
        </p:txBody>
      </p:sp>
      <p:sp>
        <p:nvSpPr>
          <p:cNvPr id="9" name="Text 6"/>
          <p:cNvSpPr txBox="1"/>
          <p:nvPr/>
        </p:nvSpPr>
        <p:spPr>
          <a:xfrm>
            <a:off x="8229600" y="3566160"/>
            <a:ext cx="3276295" cy="2697480"/>
          </a:xfrm>
          <a:prstGeom prst="rect">
            <a:avLst/>
          </a:prstGeom>
          <a:noFill/>
          <a:ln/>
        </p:spPr>
        <p:txBody>
          <a:bodyPr wrap="square" lIns="0" tIns="0" rIns="0" bIns="0" rtlCol="0" anchor="t"/>
          <a:lstStyle/>
          <a:p>
            <a:pPr>
              <a:spcAft>
                <a:spcPts val="1700"/>
              </a:spcAft>
              <a:buSzPct val="100000"/>
            </a:pPr>
            <a:r>
              <a:rPr lang="en-US" sz="1400" b="1" dirty="0">
                <a:solidFill>
                  <a:srgbClr val="000000"/>
                </a:solidFill>
                <a:latin typeface="Arial" pitchFamily="34" charset="0"/>
                <a:ea typeface="Arial" pitchFamily="34" charset="-122"/>
                <a:cs typeface="Arial" pitchFamily="34" charset="-120"/>
              </a:rPr>
              <a:t>≈2.5%</a:t>
            </a:r>
            <a:r>
              <a:rPr lang="en-US" sz="1400" dirty="0">
                <a:solidFill>
                  <a:srgbClr val="000000"/>
                </a:solidFill>
                <a:latin typeface="Arial" pitchFamily="34" charset="0"/>
                <a:ea typeface="Arial" pitchFamily="34" charset="-122"/>
                <a:cs typeface="Arial" pitchFamily="34" charset="-120"/>
              </a:rPr>
              <a:t> by 2030 if the 2015–25 trend continues </a:t>
            </a:r>
            <a:r>
              <a:rPr lang="en-US" sz="1400" i="1" dirty="0">
                <a:solidFill>
                  <a:srgbClr val="000000"/>
                </a:solidFill>
                <a:latin typeface="Arial" pitchFamily="34" charset="0"/>
                <a:ea typeface="Arial" pitchFamily="34" charset="-122"/>
                <a:cs typeface="Arial" pitchFamily="34" charset="-120"/>
              </a:rPr>
              <a:t>(dashed line; illustrative)</a:t>
            </a:r>
            <a:endParaRPr lang="en-US" sz="1400" dirty="0"/>
          </a:p>
        </p:txBody>
      </p:sp>
      <p:sp>
        <p:nvSpPr>
          <p:cNvPr id="10" name="Text 7"/>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BEA Use tables</a:t>
            </a:r>
            <a:r>
              <a:rPr lang="en-US" sz="1000" dirty="0">
                <a:solidFill>
                  <a:srgbClr val="66717C"/>
                </a:solidFill>
                <a:latin typeface="Arial" pitchFamily="34" charset="0"/>
                <a:ea typeface="Arial" pitchFamily="34" charset="-122"/>
                <a:cs typeface="Arial" pitchFamily="34" charset="-120"/>
              </a:rPr>
              <a:t> (before redefinitions, producers' prices; released 30 Sep 2026). Trend: own calculation (appendix).</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200" b="1" dirty="0">
                <a:solidFill>
                  <a:srgbClr val="C0562B"/>
                </a:solidFill>
                <a:latin typeface="Georgia" pitchFamily="34" charset="0"/>
                <a:ea typeface="Georgia" pitchFamily="34" charset="-122"/>
                <a:cs typeface="Georgia" pitchFamily="34" charset="-120"/>
              </a:rPr>
              <a:t>Economy-wide: US investment in computers has quadrupled since 2017</a:t>
            </a:r>
            <a:endParaRPr lang="en-US" sz="2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Private fixed investment in computers and peripheral equipment, current dollars: 1.3% of GDP in Q2 2026, above the dot-com peak</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a:t>
            </a:r>
            <a:endParaRPr lang="en-US" sz="1000" dirty="0"/>
          </a:p>
        </p:txBody>
      </p:sp>
      <p:pic>
        <p:nvPicPr>
          <p:cNvPr id="5" name="Image 0" descr="FRED graph: US private fixed investment in computers and peripheral equipment, billions of dollars at a seasonally adjusted annual rate, 1959 to Q2 2026, with recessions shaded."/>
          <p:cNvPicPr>
            <a:picLocks noChangeAspect="1"/>
          </p:cNvPicPr>
          <p:nvPr/>
        </p:nvPicPr>
        <p:blipFill>
          <a:blip r:embed="rId3"/>
          <a:stretch>
            <a:fillRect/>
          </a:stretch>
        </p:blipFill>
        <p:spPr>
          <a:xfrm>
            <a:off x="685800" y="1783080"/>
            <a:ext cx="7315200" cy="4339243"/>
          </a:xfrm>
          <a:prstGeom prst="rect">
            <a:avLst/>
          </a:prstGeom>
        </p:spPr>
      </p:pic>
      <p:sp>
        <p:nvSpPr>
          <p:cNvPr id="6" name="Text 3"/>
          <p:cNvSpPr txBox="1"/>
          <p:nvPr/>
        </p:nvSpPr>
        <p:spPr>
          <a:xfrm>
            <a:off x="8321040" y="2103120"/>
            <a:ext cx="3182112" cy="3840480"/>
          </a:xfrm>
          <a:prstGeom prst="rect">
            <a:avLst/>
          </a:prstGeom>
          <a:noFill/>
          <a:ln/>
        </p:spPr>
        <p:txBody>
          <a:bodyPr wrap="square" lIns="0" tIns="0" rIns="0" bIns="0" rtlCol="0" anchor="t"/>
          <a:lstStyle/>
          <a:p>
            <a:pPr marL="0" indent="0">
              <a:buNone/>
            </a:pPr>
            <a:r>
              <a:rPr lang="en-US" sz="1700" u="sng" dirty="0">
                <a:solidFill>
                  <a:srgbClr val="000000"/>
                </a:solidFill>
                <a:latin typeface="Arial" pitchFamily="34" charset="0"/>
                <a:ea typeface="Arial" pitchFamily="34" charset="-122"/>
                <a:cs typeface="Arial" pitchFamily="34" charset="-120"/>
              </a:rPr>
              <a:t>$420bn</a:t>
            </a:r>
            <a:r>
              <a:rPr lang="en-US" sz="1700" dirty="0">
                <a:solidFill>
                  <a:srgbClr val="000000"/>
                </a:solidFill>
                <a:latin typeface="Arial" pitchFamily="34" charset="0"/>
                <a:ea typeface="Arial" pitchFamily="34" charset="-122"/>
                <a:cs typeface="Arial" pitchFamily="34" charset="-120"/>
              </a:rPr>
              <a:t> at a seasonally adjusted annual rate in Q2 2026: 1.3% of GDP, against about 1.0% at the dot-com peak </a:t>
            </a:r>
            <a:r>
              <a:rPr lang="en-US" sz="1700" i="1" dirty="0">
                <a:solidFill>
                  <a:srgbClr val="000000"/>
                </a:solidFill>
                <a:latin typeface="Arial" pitchFamily="34" charset="0"/>
                <a:ea typeface="Arial" pitchFamily="34" charset="-122"/>
                <a:cs typeface="Arial" pitchFamily="34" charset="-120"/>
              </a:rPr>
              <a:t>(2000)</a:t>
            </a:r>
            <a:r>
              <a:rPr lang="en-US" sz="1700" dirty="0">
                <a:solidFill>
                  <a:srgbClr val="000000"/>
                </a:solidFill>
                <a:latin typeface="Arial" pitchFamily="34" charset="0"/>
                <a:ea typeface="Arial" pitchFamily="34" charset="-122"/>
                <a:cs typeface="Arial" pitchFamily="34" charset="-120"/>
              </a:rPr>
              <a:t>. In real terms </a:t>
            </a:r>
            <a:r>
              <a:rPr lang="en-US" sz="1700" i="1" dirty="0">
                <a:solidFill>
                  <a:srgbClr val="000000"/>
                </a:solidFill>
                <a:latin typeface="Arial" pitchFamily="34" charset="0"/>
                <a:ea typeface="Arial" pitchFamily="34" charset="-122"/>
                <a:cs typeface="Arial" pitchFamily="34" charset="-120"/>
              </a:rPr>
              <a:t>(chained 2017 dollars)</a:t>
            </a:r>
            <a:r>
              <a:rPr lang="en-US" sz="1700" dirty="0">
                <a:solidFill>
                  <a:srgbClr val="000000"/>
                </a:solidFill>
                <a:latin typeface="Arial" pitchFamily="34" charset="0"/>
                <a:ea typeface="Arial" pitchFamily="34" charset="-122"/>
                <a:cs typeface="Arial" pitchFamily="34" charset="-120"/>
              </a:rPr>
              <a:t> investment is 3.4 times its 2017 level.</a:t>
            </a:r>
            <a:endParaRPr lang="en-US" sz="1800" dirty="0"/>
          </a:p>
        </p:txBody>
      </p:sp>
      <p:sp>
        <p:nvSpPr>
          <p:cNvPr id="7"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a:t>
            </a:r>
            <a:r>
              <a:rPr lang="en-US" sz="1000" u="sng" dirty="0">
                <a:solidFill>
                  <a:srgbClr val="66717C"/>
                </a:solidFill>
                <a:latin typeface="Arial" pitchFamily="34" charset="0"/>
                <a:ea typeface="Arial" pitchFamily="34" charset="-122"/>
                <a:cs typeface="Arial" pitchFamily="34" charset="-120"/>
                <a:hlinkClick r:id="rId4"/>
              </a:rPr>
              <a:t>FRED, series B935RC1Q027SBEA</a:t>
            </a:r>
            <a:r>
              <a:rPr lang="en-US" sz="1000" dirty="0">
                <a:solidFill>
                  <a:srgbClr val="66717C"/>
                </a:solidFill>
                <a:latin typeface="Arial" pitchFamily="34" charset="0"/>
                <a:ea typeface="Arial" pitchFamily="34" charset="-122"/>
                <a:cs typeface="Arial" pitchFamily="34" charset="-120"/>
              </a:rPr>
              <a:t> (BEA NIPA Table 5.3.5, line 11; $bn, seasonally adjusted annual rate), graph downloaded 1 Oct 2026; GDP from </a:t>
            </a:r>
            <a:r>
              <a:rPr lang="en-US" sz="1000" u="sng" dirty="0">
                <a:solidFill>
                  <a:srgbClr val="66717C"/>
                </a:solidFill>
                <a:latin typeface="Arial" pitchFamily="34" charset="0"/>
                <a:ea typeface="Arial" pitchFamily="34" charset="-122"/>
                <a:cs typeface="Arial" pitchFamily="34" charset="-120"/>
                <a:hlinkClick r:id="rId5"/>
              </a:rPr>
              <a:t>FRED series GDP</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Owning vs buying computing: the capital changes hands</a:t>
            </a:r>
            <a:endParaRPr lang="en-US" sz="29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The cloud provider holds the capital; the user firm pays per use for a metered service</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a:t>
            </a:r>
            <a:endParaRPr lang="en-US" sz="1000" dirty="0"/>
          </a:p>
        </p:txBody>
      </p:sp>
      <p:sp>
        <p:nvSpPr>
          <p:cNvPr id="5" name="Text 3"/>
          <p:cNvSpPr txBox="1"/>
          <p:nvPr/>
        </p:nvSpPr>
        <p:spPr>
          <a:xfrm>
            <a:off x="685800" y="1706356"/>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On-premises</a:t>
            </a:r>
            <a:endParaRPr lang="en-US" sz="2000" dirty="0"/>
          </a:p>
        </p:txBody>
      </p:sp>
      <p:sp>
        <p:nvSpPr>
          <p:cNvPr id="6" name="Text 4"/>
          <p:cNvSpPr txBox="1"/>
          <p:nvPr/>
        </p:nvSpPr>
        <p:spPr>
          <a:xfrm>
            <a:off x="685800" y="2377440"/>
            <a:ext cx="5181448" cy="3383280"/>
          </a:xfrm>
          <a:prstGeom prst="rect">
            <a:avLst/>
          </a:prstGeom>
          <a:noFill/>
          <a:ln/>
        </p:spPr>
        <p:txBody>
          <a:bodyPr wrap="square" lIns="0" tIns="0" rIns="0" bIns="0" rtlCol="0" anchor="t"/>
          <a:lstStyle/>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The firm buys servers, storage and software licenses</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It hires IT staff to run them</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It sizes capacity for its own peak, so much of it sits idle</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Recorded as the firm's own investment</a:t>
            </a:r>
            <a:endParaRPr lang="en-US" sz="1800" dirty="0"/>
          </a:p>
        </p:txBody>
      </p:sp>
      <p:sp>
        <p:nvSpPr>
          <p:cNvPr id="7" name="Text 5"/>
          <p:cNvSpPr txBox="1"/>
          <p:nvPr/>
        </p:nvSpPr>
        <p:spPr>
          <a:xfrm>
            <a:off x="6324448" y="1682496"/>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Cloud</a:t>
            </a:r>
            <a:endParaRPr lang="en-US" sz="2000" dirty="0"/>
          </a:p>
        </p:txBody>
      </p:sp>
      <p:sp>
        <p:nvSpPr>
          <p:cNvPr id="8" name="Text 6"/>
          <p:cNvSpPr txBox="1"/>
          <p:nvPr/>
        </p:nvSpPr>
        <p:spPr>
          <a:xfrm>
            <a:off x="6324447" y="2112264"/>
            <a:ext cx="5181448" cy="338328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Metered:</a:t>
            </a:r>
            <a:r>
              <a:rPr lang="en-US" sz="1800" dirty="0">
                <a:solidFill>
                  <a:srgbClr val="000000"/>
                </a:solidFill>
                <a:latin typeface="Arial" pitchFamily="34" charset="0"/>
                <a:ea typeface="Arial" pitchFamily="34" charset="-122"/>
                <a:cs typeface="Arial" pitchFamily="34" charset="-120"/>
              </a:rPr>
              <a:t> the firm pays per second of server time, per gigabyte stored per month, per request, per AI token </a:t>
            </a:r>
            <a:r>
              <a:rPr lang="en-US" sz="1800" i="1" dirty="0">
                <a:solidFill>
                  <a:srgbClr val="000000"/>
                </a:solidFill>
                <a:latin typeface="Arial" pitchFamily="34" charset="0"/>
                <a:ea typeface="Arial" pitchFamily="34" charset="-122"/>
                <a:cs typeface="Arial" pitchFamily="34" charset="-120"/>
              </a:rPr>
              <a:t>(a chunk of text, priced per million tokens)</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The cloud provider owns the data centers, chips, networks and software</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Capacity is pooled across many customers</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The user firm usually records a purchased service; the cloud provider records the investment</a:t>
            </a:r>
            <a:endParaRPr lang="en-US" sz="1800" dirty="0"/>
          </a:p>
        </p:txBody>
      </p:sp>
      <p:sp>
        <p:nvSpPr>
          <p:cNvPr id="9" name="Text 7"/>
          <p:cNvSpPr txBox="1"/>
          <p:nvPr/>
        </p:nvSpPr>
        <p:spPr>
          <a:xfrm>
            <a:off x="685800" y="5760720"/>
            <a:ext cx="9601200" cy="548640"/>
          </a:xfrm>
          <a:prstGeom prst="rect">
            <a:avLst/>
          </a:prstGeom>
          <a:noFill/>
          <a:ln/>
        </p:spPr>
        <p:txBody>
          <a:bodyPr wrap="square" lIns="0" tIns="0" rIns="0" bIns="0" rtlCol="0" anchor="t"/>
          <a:lstStyle/>
          <a:p>
            <a:pPr marL="0" indent="0">
              <a:buNone/>
            </a:pPr>
            <a:r>
              <a:rPr lang="en-US" sz="1900" u="sng" dirty="0">
                <a:solidFill>
                  <a:srgbClr val="000000"/>
                </a:solidFill>
                <a:latin typeface="Arial" pitchFamily="34" charset="0"/>
                <a:ea typeface="Arial" pitchFamily="34" charset="-122"/>
                <a:cs typeface="Arial" pitchFamily="34" charset="-120"/>
              </a:rPr>
              <a:t>Question:</a:t>
            </a:r>
            <a:r>
              <a:rPr lang="en-US" sz="1900" dirty="0">
                <a:solidFill>
                  <a:srgbClr val="000000"/>
                </a:solidFill>
                <a:latin typeface="Arial" pitchFamily="34" charset="0"/>
                <a:ea typeface="Arial" pitchFamily="34" charset="-122"/>
                <a:cs typeface="Arial" pitchFamily="34" charset="-120"/>
              </a:rPr>
              <a:t> </a:t>
            </a:r>
            <a:r>
              <a:rPr lang="en-US" sz="1900" i="1" dirty="0">
                <a:solidFill>
                  <a:srgbClr val="000000"/>
                </a:solidFill>
                <a:latin typeface="Arial" pitchFamily="34" charset="0"/>
                <a:ea typeface="Arial" pitchFamily="34" charset="-122"/>
                <a:cs typeface="Arial" pitchFamily="34" charset="-120"/>
              </a:rPr>
              <a:t>is this only a change in how firms buy IT, or does it enable a broader change in investment, production, and distribution</a:t>
            </a:r>
            <a:r>
              <a:rPr lang="en-US" sz="1900" dirty="0">
                <a:solidFill>
                  <a:srgbClr val="000000"/>
                </a:solidFill>
                <a:latin typeface="Arial" pitchFamily="34" charset="0"/>
                <a:ea typeface="Arial" pitchFamily="34" charset="-122"/>
                <a:cs typeface="Arial" pitchFamily="34" charset="-120"/>
              </a:rPr>
              <a:t>?</a:t>
            </a:r>
            <a:endParaRPr lang="en-US" sz="1900" dirty="0"/>
          </a:p>
        </p:txBody>
      </p:sp>
      <p:sp>
        <p:nvSpPr>
          <p:cNvPr id="10" name="Text 8"/>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AWS EC2</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4"/>
              </a:rPr>
              <a:t>S3 pricing</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Claude API pricing</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ISWGNA, DZ.8 (2023)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2025 SNA, ¶22.16–22.20</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Three questions</a:t>
            </a:r>
            <a:endParaRPr lang="en-US" sz="32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a:t>
            </a:r>
            <a:endParaRPr lang="en-US" sz="1000" dirty="0"/>
          </a:p>
        </p:txBody>
      </p:sp>
      <p:sp>
        <p:nvSpPr>
          <p:cNvPr id="4" name="Text 2"/>
          <p:cNvSpPr txBox="1"/>
          <p:nvPr/>
        </p:nvSpPr>
        <p:spPr>
          <a:xfrm>
            <a:off x="685800" y="1920240"/>
            <a:ext cx="10820095" cy="3291840"/>
          </a:xfrm>
          <a:prstGeom prst="rect">
            <a:avLst/>
          </a:prstGeom>
          <a:noFill/>
          <a:ln/>
        </p:spPr>
        <p:txBody>
          <a:bodyPr wrap="square" lIns="0" tIns="0" rIns="0" bIns="0" rtlCol="0" anchor="t"/>
          <a:lstStyle/>
          <a:p>
            <a:pPr marL="508000" indent="-508000">
              <a:spcAft>
                <a:spcPts val="2500"/>
              </a:spcAft>
              <a:buSzPct val="100000"/>
              <a:buFont typeface="+mj-lt"/>
              <a:buAutoNum type="romanUcPeriod"/>
            </a:pPr>
            <a:r>
              <a:rPr lang="en-US" sz="2200" dirty="0">
                <a:solidFill>
                  <a:srgbClr val="000000"/>
                </a:solidFill>
                <a:latin typeface="Arial" pitchFamily="34" charset="0"/>
                <a:ea typeface="Arial" pitchFamily="34" charset="-122"/>
                <a:cs typeface="Arial" pitchFamily="34" charset="-120"/>
              </a:rPr>
              <a:t>What economic transformation did the cloud produce?</a:t>
            </a:r>
            <a:endParaRPr lang="en-US" sz="2200" dirty="0"/>
          </a:p>
          <a:p>
            <a:pPr marL="508000" indent="-508000">
              <a:spcAft>
                <a:spcPts val="2500"/>
              </a:spcAft>
              <a:buSzPct val="100000"/>
              <a:buFont typeface="+mj-lt"/>
              <a:buAutoNum type="romanUcPeriod"/>
            </a:pPr>
            <a:r>
              <a:rPr lang="en-US" sz="2200" dirty="0">
                <a:solidFill>
                  <a:srgbClr val="000000"/>
                </a:solidFill>
                <a:latin typeface="Arial" pitchFamily="34" charset="0"/>
                <a:ea typeface="Arial" pitchFamily="34" charset="-122"/>
                <a:cs typeface="Arial" pitchFamily="34" charset="-120"/>
              </a:rPr>
              <a:t>What structure of accumulation and market power has emerged around the cloud?</a:t>
            </a:r>
            <a:endParaRPr lang="en-US" sz="2200" dirty="0"/>
          </a:p>
          <a:p>
            <a:pPr marL="508000" indent="-508000">
              <a:spcAft>
                <a:spcPts val="2500"/>
              </a:spcAft>
              <a:buSzPct val="100000"/>
              <a:buFont typeface="+mj-lt"/>
              <a:buAutoNum type="romanUcPeriod"/>
            </a:pPr>
            <a:r>
              <a:rPr lang="en-US" sz="2200" dirty="0">
                <a:solidFill>
                  <a:srgbClr val="000000"/>
                </a:solidFill>
                <a:latin typeface="Arial" pitchFamily="34" charset="0"/>
                <a:ea typeface="Arial" pitchFamily="34" charset="-122"/>
                <a:cs typeface="Arial" pitchFamily="34" charset="-120"/>
              </a:rPr>
              <a:t>Is this a new regime of accumulation, and what does it mean for inequality and development?</a:t>
            </a:r>
            <a:endParaRPr lang="en-US"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a:t>
            </a:r>
            <a:endParaRPr lang="en-US" sz="1000" dirty="0"/>
          </a:p>
        </p:txBody>
      </p:sp>
      <p:sp>
        <p:nvSpPr>
          <p:cNvPr id="3" name="Text 1"/>
          <p:cNvSpPr txBox="1"/>
          <p:nvPr/>
        </p:nvSpPr>
        <p:spPr>
          <a:xfrm>
            <a:off x="685800" y="2148840"/>
            <a:ext cx="10820095" cy="1280160"/>
          </a:xfrm>
          <a:prstGeom prst="rect">
            <a:avLst/>
          </a:prstGeom>
          <a:noFill/>
          <a:ln/>
        </p:spPr>
        <p:txBody>
          <a:bodyPr wrap="square" lIns="0" tIns="0" rIns="0" bIns="0" rtlCol="0" anchor="ctr"/>
          <a:lstStyle/>
          <a:p>
            <a:pPr marL="0" indent="0" algn="ctr">
              <a:buNone/>
            </a:pPr>
            <a:r>
              <a:rPr lang="en-US" sz="4400" dirty="0">
                <a:solidFill>
                  <a:srgbClr val="C0562B"/>
                </a:solidFill>
                <a:latin typeface="Georgia" pitchFamily="34" charset="0"/>
                <a:ea typeface="Georgia" pitchFamily="34" charset="-122"/>
                <a:cs typeface="Georgia" pitchFamily="34" charset="-120"/>
              </a:rPr>
              <a:t>Part I: What changed</a:t>
            </a:r>
            <a:endParaRPr lang="en-US" sz="4400" dirty="0"/>
          </a:p>
        </p:txBody>
      </p:sp>
      <p:sp>
        <p:nvSpPr>
          <p:cNvPr id="4" name="Text 2"/>
          <p:cNvSpPr txBox="1"/>
          <p:nvPr/>
        </p:nvSpPr>
        <p:spPr>
          <a:xfrm>
            <a:off x="1234440" y="3566160"/>
            <a:ext cx="9722815" cy="1005840"/>
          </a:xfrm>
          <a:prstGeom prst="rect">
            <a:avLst/>
          </a:prstGeom>
          <a:noFill/>
          <a:ln/>
        </p:spPr>
        <p:txBody>
          <a:bodyPr wrap="square" lIns="0" tIns="0" rIns="0" bIns="0" rtlCol="0" anchor="t"/>
          <a:lstStyle/>
          <a:p>
            <a:pPr marL="0" indent="0" algn="ctr">
              <a:buNone/>
            </a:pPr>
            <a:r>
              <a:rPr lang="en-US" sz="2400" dirty="0">
                <a:solidFill>
                  <a:srgbClr val="145A2D"/>
                </a:solidFill>
                <a:latin typeface="Arial" pitchFamily="34" charset="0"/>
                <a:ea typeface="Arial" pitchFamily="34" charset="-122"/>
                <a:cs typeface="Arial" pitchFamily="34" charset="-120"/>
              </a:rPr>
              <a:t>What economic transformation did the cloud produce?</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700" b="1" dirty="0">
                <a:solidFill>
                  <a:srgbClr val="C0562B"/>
                </a:solidFill>
                <a:latin typeface="Georgia" pitchFamily="34" charset="0"/>
                <a:ea typeface="Georgia" pitchFamily="34" charset="-122"/>
                <a:cs typeface="Georgia" pitchFamily="34" charset="-120"/>
              </a:rPr>
              <a:t>Definitions: the cloud sells computing, not information</a:t>
            </a:r>
            <a:endParaRPr lang="en-US" sz="27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Internet, web, cloud and applications are different layers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8</a:t>
            </a:r>
            <a:endParaRPr lang="en-US" sz="1000" dirty="0"/>
          </a:p>
        </p:txBody>
      </p:sp>
      <p:sp>
        <p:nvSpPr>
          <p:cNvPr id="5" name="Text 3"/>
          <p:cNvSpPr txBox="1"/>
          <p:nvPr/>
        </p:nvSpPr>
        <p:spPr>
          <a:xfrm>
            <a:off x="685800" y="1828800"/>
            <a:ext cx="6309360" cy="3383280"/>
          </a:xfrm>
          <a:prstGeom prst="rect">
            <a:avLst/>
          </a:prstGeom>
          <a:noFill/>
          <a:ln/>
        </p:spPr>
        <p:txBody>
          <a:bodyPr wrap="square" lIns="0" tIns="0" rIns="0" bIns="0" rtlCol="0" anchor="t"/>
          <a:lstStyle/>
          <a:p>
            <a:pPr marL="342900" indent="-342900">
              <a:spcAft>
                <a:spcPts val="1300"/>
              </a:spcAft>
              <a:buSzPct val="100000"/>
              <a:buChar char="•"/>
            </a:pPr>
            <a:r>
              <a:rPr lang="en-US" sz="1700" b="1" dirty="0">
                <a:solidFill>
                  <a:srgbClr val="000000"/>
                </a:solidFill>
                <a:latin typeface="Arial" pitchFamily="34" charset="0"/>
                <a:ea typeface="Arial" pitchFamily="34" charset="-122"/>
                <a:cs typeface="Arial" pitchFamily="34" charset="-120"/>
              </a:rPr>
              <a:t>Internet:</a:t>
            </a:r>
            <a:r>
              <a:rPr lang="en-US" sz="1700" dirty="0">
                <a:solidFill>
                  <a:srgbClr val="000000"/>
                </a:solidFill>
                <a:latin typeface="Arial" pitchFamily="34" charset="0"/>
                <a:ea typeface="Arial" pitchFamily="34" charset="-122"/>
                <a:cs typeface="Arial" pitchFamily="34" charset="-120"/>
              </a:rPr>
              <a:t> separately owned networks of cables, routers and switches </a:t>
            </a:r>
            <a:r>
              <a:rPr lang="en-US" sz="1700" i="1" dirty="0">
                <a:solidFill>
                  <a:srgbClr val="000000"/>
                </a:solidFill>
                <a:latin typeface="Arial" pitchFamily="34" charset="0"/>
                <a:ea typeface="Arial" pitchFamily="34" charset="-122"/>
                <a:cs typeface="Arial" pitchFamily="34" charset="-120"/>
              </a:rPr>
              <a:t>(Telkom, Vodacom and MTN here; Google and Meta worldwide)</a:t>
            </a:r>
            <a:r>
              <a:rPr lang="en-US" sz="1700" dirty="0">
                <a:solidFill>
                  <a:srgbClr val="000000"/>
                </a:solidFill>
                <a:latin typeface="Arial" pitchFamily="34" charset="0"/>
                <a:ea typeface="Arial" pitchFamily="34" charset="-122"/>
                <a:cs typeface="Arial" pitchFamily="34" charset="-120"/>
              </a:rPr>
              <a:t> joined by open protocols </a:t>
            </a:r>
            <a:r>
              <a:rPr lang="en-US" sz="1700" i="1" dirty="0">
                <a:solidFill>
                  <a:srgbClr val="000000"/>
                </a:solidFill>
                <a:latin typeface="Arial" pitchFamily="34" charset="0"/>
                <a:ea typeface="Arial" pitchFamily="34" charset="-122"/>
                <a:cs typeface="Arial" pitchFamily="34" charset="-120"/>
              </a:rPr>
              <a:t>(TCP/IP)</a:t>
            </a:r>
            <a:r>
              <a:rPr lang="en-US" sz="1700" dirty="0">
                <a:solidFill>
                  <a:srgbClr val="000000"/>
                </a:solidFill>
                <a:latin typeface="Arial" pitchFamily="34" charset="0"/>
                <a:ea typeface="Arial" pitchFamily="34" charset="-122"/>
                <a:cs typeface="Arial" pitchFamily="34" charset="-120"/>
              </a:rPr>
              <a:t>; it moves data</a:t>
            </a:r>
            <a:endParaRPr lang="en-US" sz="1700" dirty="0"/>
          </a:p>
          <a:p>
            <a:pPr marL="342900" indent="-342900">
              <a:spcAft>
                <a:spcPts val="1300"/>
              </a:spcAft>
              <a:buSzPct val="100000"/>
              <a:buChar char="•"/>
            </a:pPr>
            <a:r>
              <a:rPr lang="en-US" sz="1700" b="1" dirty="0">
                <a:solidFill>
                  <a:srgbClr val="000000"/>
                </a:solidFill>
                <a:latin typeface="Arial" pitchFamily="34" charset="0"/>
                <a:ea typeface="Arial" pitchFamily="34" charset="-122"/>
                <a:cs typeface="Arial" pitchFamily="34" charset="-120"/>
              </a:rPr>
              <a:t>The web:</a:t>
            </a:r>
            <a:r>
              <a:rPr lang="en-US" sz="1700" dirty="0">
                <a:solidFill>
                  <a:srgbClr val="000000"/>
                </a:solidFill>
                <a:latin typeface="Arial" pitchFamily="34" charset="0"/>
                <a:ea typeface="Arial" pitchFamily="34" charset="-122"/>
                <a:cs typeface="Arial" pitchFamily="34" charset="-120"/>
              </a:rPr>
              <a:t> one application on it: linked pages</a:t>
            </a:r>
            <a:endParaRPr lang="en-US" sz="1700" dirty="0"/>
          </a:p>
          <a:p>
            <a:pPr marL="342900" indent="-342900">
              <a:spcAft>
                <a:spcPts val="1300"/>
              </a:spcAft>
              <a:buSzPct val="100000"/>
              <a:buChar char="•"/>
            </a:pPr>
            <a:r>
              <a:rPr lang="en-US" sz="1700" b="1" dirty="0">
                <a:solidFill>
                  <a:srgbClr val="000000"/>
                </a:solidFill>
                <a:latin typeface="Arial" pitchFamily="34" charset="0"/>
                <a:ea typeface="Arial" pitchFamily="34" charset="-122"/>
                <a:cs typeface="Arial" pitchFamily="34" charset="-120"/>
              </a:rPr>
              <a:t>The cloud:</a:t>
            </a:r>
            <a:r>
              <a:rPr lang="en-US" sz="1700" dirty="0">
                <a:solidFill>
                  <a:srgbClr val="000000"/>
                </a:solidFill>
                <a:latin typeface="Arial" pitchFamily="34" charset="0"/>
                <a:ea typeface="Arial" pitchFamily="34" charset="-122"/>
                <a:cs typeface="Arial" pitchFamily="34" charset="-120"/>
              </a:rPr>
              <a:t> computing capacity in data centers </a:t>
            </a:r>
            <a:r>
              <a:rPr lang="en-US" sz="1700" i="1" dirty="0">
                <a:solidFill>
                  <a:srgbClr val="000000"/>
                </a:solidFill>
                <a:latin typeface="Arial" pitchFamily="34" charset="0"/>
                <a:ea typeface="Arial" pitchFamily="34" charset="-122"/>
                <a:cs typeface="Arial" pitchFamily="34" charset="-120"/>
              </a:rPr>
              <a:t>(servers, storage and their own cables, routers and switches)</a:t>
            </a:r>
            <a:r>
              <a:rPr lang="en-US" sz="1700" dirty="0">
                <a:solidFill>
                  <a:srgbClr val="000000"/>
                </a:solidFill>
                <a:latin typeface="Arial" pitchFamily="34" charset="0"/>
                <a:ea typeface="Arial" pitchFamily="34" charset="-122"/>
                <a:cs typeface="Arial" pitchFamily="34" charset="-120"/>
              </a:rPr>
              <a:t>, reached over the internet and sold on demand as a metered service</a:t>
            </a:r>
            <a:endParaRPr lang="en-US" sz="1700" dirty="0"/>
          </a:p>
          <a:p>
            <a:pPr marL="342900" indent="-342900">
              <a:spcAft>
                <a:spcPts val="1300"/>
              </a:spcAft>
              <a:buSzPct val="100000"/>
              <a:buChar char="•"/>
            </a:pPr>
            <a:r>
              <a:rPr lang="en-US" sz="1700" b="1" dirty="0">
                <a:solidFill>
                  <a:srgbClr val="000000"/>
                </a:solidFill>
                <a:latin typeface="Arial" pitchFamily="34" charset="0"/>
                <a:ea typeface="Arial" pitchFamily="34" charset="-122"/>
                <a:cs typeface="Arial" pitchFamily="34" charset="-120"/>
              </a:rPr>
              <a:t>Applications:</a:t>
            </a:r>
            <a:r>
              <a:rPr lang="en-US" sz="1700" dirty="0">
                <a:solidFill>
                  <a:srgbClr val="000000"/>
                </a:solidFill>
                <a:latin typeface="Arial" pitchFamily="34" charset="0"/>
                <a:ea typeface="Arial" pitchFamily="34" charset="-122"/>
                <a:cs typeface="Arial" pitchFamily="34" charset="-120"/>
              </a:rPr>
              <a:t> Netflix, Snowflake, Claude, a bank's app, built on the layers below</a:t>
            </a:r>
            <a:endParaRPr lang="en-US" sz="1700" dirty="0"/>
          </a:p>
        </p:txBody>
      </p:sp>
      <p:sp>
        <p:nvSpPr>
          <p:cNvPr id="6" name="Text 4"/>
          <p:cNvSpPr txBox="1"/>
          <p:nvPr/>
        </p:nvSpPr>
        <p:spPr>
          <a:xfrm>
            <a:off x="7711440" y="1828800"/>
            <a:ext cx="4114800" cy="411480"/>
          </a:xfrm>
          <a:prstGeom prst="rect">
            <a:avLst/>
          </a:prstGeom>
          <a:noFill/>
          <a:ln/>
        </p:spPr>
        <p:txBody>
          <a:bodyPr wrap="square" lIns="0" tIns="0" rIns="0" bIns="0" rtlCol="0" anchor="t"/>
          <a:lstStyle/>
          <a:p>
            <a:pPr marL="0" indent="0">
              <a:buNone/>
            </a:pPr>
            <a:r>
              <a:rPr lang="en-US" sz="1900" u="sng" dirty="0">
                <a:solidFill>
                  <a:srgbClr val="000000"/>
                </a:solidFill>
                <a:latin typeface="Arial" pitchFamily="34" charset="0"/>
                <a:ea typeface="Arial" pitchFamily="34" charset="-122"/>
                <a:cs typeface="Arial" pitchFamily="34" charset="-120"/>
              </a:rPr>
              <a:t>Essential characteristics</a:t>
            </a:r>
            <a:r>
              <a:rPr lang="en-US" sz="1900" dirty="0">
                <a:solidFill>
                  <a:srgbClr val="000000"/>
                </a:solidFill>
                <a:latin typeface="Arial" pitchFamily="34" charset="0"/>
                <a:ea typeface="Arial" pitchFamily="34" charset="-122"/>
                <a:cs typeface="Arial" pitchFamily="34" charset="-120"/>
              </a:rPr>
              <a:t> </a:t>
            </a:r>
            <a:r>
              <a:rPr lang="en-US" sz="1900" i="1" dirty="0">
                <a:solidFill>
                  <a:srgbClr val="000000"/>
                </a:solidFill>
                <a:latin typeface="Arial" pitchFamily="34" charset="0"/>
                <a:ea typeface="Arial" pitchFamily="34" charset="-122"/>
                <a:cs typeface="Arial" pitchFamily="34" charset="-120"/>
              </a:rPr>
              <a:t>(NIST)</a:t>
            </a:r>
            <a:endParaRPr lang="en-US" sz="1900" dirty="0"/>
          </a:p>
        </p:txBody>
      </p:sp>
      <p:sp>
        <p:nvSpPr>
          <p:cNvPr id="7" name="Text 5"/>
          <p:cNvSpPr txBox="1"/>
          <p:nvPr/>
        </p:nvSpPr>
        <p:spPr>
          <a:xfrm>
            <a:off x="7711440" y="2331720"/>
            <a:ext cx="4114800" cy="2834640"/>
          </a:xfrm>
          <a:prstGeom prst="rect">
            <a:avLst/>
          </a:prstGeom>
          <a:noFill/>
          <a:ln/>
        </p:spPr>
        <p:txBody>
          <a:bodyPr wrap="square" lIns="0" tIns="0" rIns="0" bIns="0" rtlCol="0" anchor="t"/>
          <a:lstStyle/>
          <a:p>
            <a:pPr marL="342900" indent="-342900">
              <a:spcAft>
                <a:spcPts val="1300"/>
              </a:spcAft>
              <a:buSzPct val="100000"/>
              <a:buFont typeface="+mj-lt"/>
              <a:buAutoNum type="arabicPeriod"/>
            </a:pPr>
            <a:r>
              <a:rPr lang="en-US" sz="1900" dirty="0">
                <a:solidFill>
                  <a:srgbClr val="000000"/>
                </a:solidFill>
                <a:latin typeface="Arial" pitchFamily="34" charset="0"/>
                <a:ea typeface="Arial" pitchFamily="34" charset="-122"/>
                <a:cs typeface="Arial" pitchFamily="34" charset="-120"/>
              </a:rPr>
              <a:t>On-demand self-service</a:t>
            </a:r>
            <a:endParaRPr lang="en-US" sz="1900" dirty="0"/>
          </a:p>
          <a:p>
            <a:pPr marL="342900" indent="-342900">
              <a:spcAft>
                <a:spcPts val="1300"/>
              </a:spcAft>
              <a:buSzPct val="100000"/>
              <a:buFont typeface="+mj-lt"/>
              <a:buAutoNum type="arabicPeriod"/>
            </a:pPr>
            <a:r>
              <a:rPr lang="en-US" sz="1900" dirty="0">
                <a:solidFill>
                  <a:srgbClr val="000000"/>
                </a:solidFill>
                <a:latin typeface="Arial" pitchFamily="34" charset="0"/>
                <a:ea typeface="Arial" pitchFamily="34" charset="-122"/>
                <a:cs typeface="Arial" pitchFamily="34" charset="-120"/>
              </a:rPr>
              <a:t>Broad network access</a:t>
            </a:r>
            <a:endParaRPr lang="en-US" sz="1900" dirty="0"/>
          </a:p>
          <a:p>
            <a:pPr marL="342900" indent="-342900">
              <a:spcAft>
                <a:spcPts val="1300"/>
              </a:spcAft>
              <a:buSzPct val="100000"/>
              <a:buFont typeface="+mj-lt"/>
              <a:buAutoNum type="arabicPeriod"/>
            </a:pPr>
            <a:r>
              <a:rPr lang="en-US" sz="1900" dirty="0">
                <a:solidFill>
                  <a:srgbClr val="000000"/>
                </a:solidFill>
                <a:latin typeface="Arial" pitchFamily="34" charset="0"/>
                <a:ea typeface="Arial" pitchFamily="34" charset="-122"/>
                <a:cs typeface="Arial" pitchFamily="34" charset="-120"/>
              </a:rPr>
              <a:t>Resource pooling</a:t>
            </a:r>
            <a:endParaRPr lang="en-US" sz="1900" dirty="0"/>
          </a:p>
          <a:p>
            <a:pPr marL="342900" indent="-342900">
              <a:spcAft>
                <a:spcPts val="1300"/>
              </a:spcAft>
              <a:buSzPct val="100000"/>
              <a:buFont typeface="+mj-lt"/>
              <a:buAutoNum type="arabicPeriod"/>
            </a:pPr>
            <a:r>
              <a:rPr lang="en-US" sz="1900" dirty="0">
                <a:solidFill>
                  <a:srgbClr val="000000"/>
                </a:solidFill>
                <a:latin typeface="Arial" pitchFamily="34" charset="0"/>
                <a:ea typeface="Arial" pitchFamily="34" charset="-122"/>
                <a:cs typeface="Arial" pitchFamily="34" charset="-120"/>
              </a:rPr>
              <a:t>Rapid elasticity</a:t>
            </a:r>
            <a:endParaRPr lang="en-US" sz="1900" dirty="0"/>
          </a:p>
          <a:p>
            <a:pPr marL="342900" indent="-342900">
              <a:spcAft>
                <a:spcPts val="1300"/>
              </a:spcAft>
              <a:buSzPct val="100000"/>
              <a:buFont typeface="+mj-lt"/>
              <a:buAutoNum type="arabicPeriod"/>
            </a:pPr>
            <a:r>
              <a:rPr lang="en-US" sz="1900" dirty="0">
                <a:solidFill>
                  <a:srgbClr val="000000"/>
                </a:solidFill>
                <a:latin typeface="Arial" pitchFamily="34" charset="0"/>
                <a:ea typeface="Arial" pitchFamily="34" charset="-122"/>
                <a:cs typeface="Arial" pitchFamily="34" charset="-120"/>
              </a:rPr>
              <a:t>Measured service</a:t>
            </a:r>
            <a:endParaRPr lang="en-US" sz="1900" dirty="0"/>
          </a:p>
        </p:txBody>
      </p:sp>
      <p:sp>
        <p:nvSpPr>
          <p:cNvPr id="8" name="Text 6"/>
          <p:cNvSpPr txBox="1"/>
          <p:nvPr/>
        </p:nvSpPr>
        <p:spPr>
          <a:xfrm>
            <a:off x="685800" y="5257800"/>
            <a:ext cx="9601200" cy="868680"/>
          </a:xfrm>
          <a:prstGeom prst="rect">
            <a:avLst/>
          </a:prstGeom>
          <a:noFill/>
          <a:ln/>
        </p:spPr>
        <p:txBody>
          <a:bodyPr wrap="square" lIns="0" tIns="0" rIns="0" bIns="0" rtlCol="0" anchor="t"/>
          <a:lstStyle/>
          <a:p>
            <a:pPr marL="0" indent="0">
              <a:buNone/>
            </a:pPr>
            <a:r>
              <a:rPr lang="en-US" sz="1700" u="sng" dirty="0">
                <a:solidFill>
                  <a:srgbClr val="000000"/>
                </a:solidFill>
                <a:latin typeface="Arial" pitchFamily="34" charset="0"/>
                <a:ea typeface="Arial" pitchFamily="34" charset="-122"/>
                <a:cs typeface="Arial" pitchFamily="34" charset="-120"/>
              </a:rPr>
              <a:t>Cloud services</a:t>
            </a:r>
            <a:r>
              <a:rPr lang="en-US" sz="1700" dirty="0">
                <a:solidFill>
                  <a:srgbClr val="000000"/>
                </a:solidFill>
                <a:latin typeface="Arial" pitchFamily="34" charset="0"/>
                <a:ea typeface="Arial" pitchFamily="34" charset="-122"/>
                <a:cs typeface="Arial" pitchFamily="34" charset="-120"/>
              </a:rPr>
              <a:t> </a:t>
            </a:r>
            <a:r>
              <a:rPr lang="en-US" sz="1700" i="1" dirty="0">
                <a:solidFill>
                  <a:srgbClr val="000000"/>
                </a:solidFill>
                <a:latin typeface="Arial" pitchFamily="34" charset="0"/>
                <a:ea typeface="Arial" pitchFamily="34" charset="-122"/>
                <a:cs typeface="Arial" pitchFamily="34" charset="-120"/>
              </a:rPr>
              <a:t>(NIST's three service models)</a:t>
            </a:r>
            <a:r>
              <a:rPr lang="en-US" sz="1700" dirty="0">
                <a:solidFill>
                  <a:srgbClr val="000000"/>
                </a:solidFill>
                <a:latin typeface="Arial" pitchFamily="34" charset="0"/>
                <a:ea typeface="Arial" pitchFamily="34" charset="-122"/>
                <a:cs typeface="Arial" pitchFamily="34" charset="-120"/>
              </a:rPr>
              <a:t>: </a:t>
            </a:r>
            <a:r>
              <a:rPr lang="en-US" sz="1700" b="1" dirty="0">
                <a:solidFill>
                  <a:srgbClr val="000000"/>
                </a:solidFill>
                <a:latin typeface="Arial" pitchFamily="34" charset="0"/>
                <a:ea typeface="Arial" pitchFamily="34" charset="-122"/>
                <a:cs typeface="Arial" pitchFamily="34" charset="-120"/>
              </a:rPr>
              <a:t>infrastructure as a service</a:t>
            </a:r>
            <a:r>
              <a:rPr lang="en-US" sz="1700" dirty="0">
                <a:solidFill>
                  <a:srgbClr val="000000"/>
                </a:solidFill>
                <a:latin typeface="Arial" pitchFamily="34" charset="0"/>
                <a:ea typeface="Arial" pitchFamily="34" charset="-122"/>
                <a:cs typeface="Arial" pitchFamily="34" charset="-120"/>
              </a:rPr>
              <a:t>, such as Amazon's EC2 </a:t>
            </a:r>
            <a:r>
              <a:rPr lang="en-US" sz="1700" i="1" dirty="0">
                <a:solidFill>
                  <a:srgbClr val="000000"/>
                </a:solidFill>
                <a:latin typeface="Arial" pitchFamily="34" charset="0"/>
                <a:ea typeface="Arial" pitchFamily="34" charset="-122"/>
                <a:cs typeface="Arial" pitchFamily="34" charset="-120"/>
              </a:rPr>
              <a:t>(virtual servers that run software, billed by the second)</a:t>
            </a:r>
            <a:r>
              <a:rPr lang="en-US" sz="1700" dirty="0">
                <a:solidFill>
                  <a:srgbClr val="000000"/>
                </a:solidFill>
                <a:latin typeface="Arial" pitchFamily="34" charset="0"/>
                <a:ea typeface="Arial" pitchFamily="34" charset="-122"/>
                <a:cs typeface="Arial" pitchFamily="34" charset="-120"/>
              </a:rPr>
              <a:t> and S3 </a:t>
            </a:r>
            <a:r>
              <a:rPr lang="en-US" sz="1700" i="1" dirty="0">
                <a:solidFill>
                  <a:srgbClr val="000000"/>
                </a:solidFill>
                <a:latin typeface="Arial" pitchFamily="34" charset="0"/>
                <a:ea typeface="Arial" pitchFamily="34" charset="-122"/>
                <a:cs typeface="Arial" pitchFamily="34" charset="-120"/>
              </a:rPr>
              <a:t>(storage for data, billed by the gigabyte per month)</a:t>
            </a:r>
            <a:r>
              <a:rPr lang="en-US" sz="1700" dirty="0">
                <a:solidFill>
                  <a:srgbClr val="000000"/>
                </a:solidFill>
                <a:latin typeface="Arial" pitchFamily="34" charset="0"/>
                <a:ea typeface="Arial" pitchFamily="34" charset="-122"/>
                <a:cs typeface="Arial" pitchFamily="34" charset="-120"/>
              </a:rPr>
              <a:t>; </a:t>
            </a:r>
            <a:r>
              <a:rPr lang="en-US" sz="1700" b="1" dirty="0">
                <a:solidFill>
                  <a:srgbClr val="000000"/>
                </a:solidFill>
                <a:latin typeface="Arial" pitchFamily="34" charset="0"/>
                <a:ea typeface="Arial" pitchFamily="34" charset="-122"/>
                <a:cs typeface="Arial" pitchFamily="34" charset="-120"/>
              </a:rPr>
              <a:t>platform as a service </a:t>
            </a:r>
            <a:r>
              <a:rPr lang="en-US" sz="1700" i="1" dirty="0">
                <a:solidFill>
                  <a:srgbClr val="000000"/>
                </a:solidFill>
                <a:latin typeface="Arial" pitchFamily="34" charset="0"/>
                <a:ea typeface="Arial" pitchFamily="34" charset="-122"/>
                <a:cs typeface="Arial" pitchFamily="34" charset="-120"/>
              </a:rPr>
              <a:t>(managed databases)</a:t>
            </a:r>
            <a:r>
              <a:rPr lang="en-US" sz="1700" dirty="0">
                <a:solidFill>
                  <a:srgbClr val="000000"/>
                </a:solidFill>
                <a:latin typeface="Arial" pitchFamily="34" charset="0"/>
                <a:ea typeface="Arial" pitchFamily="34" charset="-122"/>
                <a:cs typeface="Arial" pitchFamily="34" charset="-120"/>
              </a:rPr>
              <a:t>; </a:t>
            </a:r>
            <a:r>
              <a:rPr lang="en-US" sz="1700" b="1" dirty="0">
                <a:solidFill>
                  <a:srgbClr val="000000"/>
                </a:solidFill>
                <a:latin typeface="Arial" pitchFamily="34" charset="0"/>
                <a:ea typeface="Arial" pitchFamily="34" charset="-122"/>
                <a:cs typeface="Arial" pitchFamily="34" charset="-120"/>
              </a:rPr>
              <a:t>software as a service </a:t>
            </a:r>
            <a:r>
              <a:rPr lang="en-US" sz="1700" i="1" dirty="0">
                <a:solidFill>
                  <a:srgbClr val="000000"/>
                </a:solidFill>
                <a:latin typeface="Arial" pitchFamily="34" charset="0"/>
                <a:ea typeface="Arial" pitchFamily="34" charset="-122"/>
                <a:cs typeface="Arial" pitchFamily="34" charset="-120"/>
              </a:rPr>
              <a:t>(Microsoft 365)</a:t>
            </a:r>
            <a:endParaRPr lang="en-US" sz="1700" dirty="0"/>
          </a:p>
        </p:txBody>
      </p:sp>
      <p:sp>
        <p:nvSpPr>
          <p:cNvPr id="9" name="Text 7"/>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Mell &amp; Grance (2011), The NIST Definition of Cloud Computing, NIST Special Publication 800-145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BEA (2022)</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AWS EC2</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6"/>
              </a:rPr>
              <a:t>S3 pricing</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700" b="1" dirty="0">
                <a:solidFill>
                  <a:srgbClr val="C0562B"/>
                </a:solidFill>
                <a:latin typeface="Georgia" pitchFamily="34" charset="0"/>
                <a:ea typeface="Georgia" pitchFamily="34" charset="-122"/>
                <a:cs typeface="Georgia" pitchFamily="34" charset="-120"/>
              </a:rPr>
              <a:t>Owning vs pooling: shared servers need far less capital</a:t>
            </a:r>
            <a:endParaRPr lang="en-US" sz="27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Customers' peaks do not coincide, so pooled capacity can be far smaller than the sum of their peaks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9</a:t>
            </a:r>
            <a:endParaRPr lang="en-US" sz="1000" dirty="0"/>
          </a:p>
        </p:txBody>
      </p:sp>
      <p:sp>
        <p:nvSpPr>
          <p:cNvPr id="5" name="Text 3"/>
          <p:cNvSpPr txBox="1"/>
          <p:nvPr/>
        </p:nvSpPr>
        <p:spPr>
          <a:xfrm>
            <a:off x="685800" y="1920240"/>
            <a:ext cx="9601200" cy="4114800"/>
          </a:xfrm>
          <a:prstGeom prst="rect">
            <a:avLst/>
          </a:prstGeom>
          <a:noFill/>
          <a:ln/>
        </p:spPr>
        <p:txBody>
          <a:bodyPr wrap="square" lIns="0" tIns="0" rIns="0" bIns="0" rtlCol="0" anchor="t"/>
          <a:lstStyle/>
          <a:p>
            <a:pPr marL="342900" indent="-342900">
              <a:spcAft>
                <a:spcPts val="2100"/>
              </a:spcAft>
              <a:buSzPct val="100000"/>
              <a:buChar char="•"/>
            </a:pPr>
            <a:r>
              <a:rPr lang="en-US" sz="2000" b="1" dirty="0">
                <a:solidFill>
                  <a:srgbClr val="000000"/>
                </a:solidFill>
                <a:latin typeface="Arial" pitchFamily="34" charset="0"/>
                <a:ea typeface="Arial" pitchFamily="34" charset="-122"/>
                <a:cs typeface="Arial" pitchFamily="34" charset="-120"/>
              </a:rPr>
              <a:t>Owning:</a:t>
            </a:r>
            <a:r>
              <a:rPr lang="en-US" sz="2000" dirty="0">
                <a:solidFill>
                  <a:srgbClr val="000000"/>
                </a:solidFill>
                <a:latin typeface="Arial" pitchFamily="34" charset="0"/>
                <a:ea typeface="Arial" pitchFamily="34" charset="-122"/>
                <a:cs typeface="Arial" pitchFamily="34" charset="-120"/>
              </a:rPr>
              <a:t> unlike the cloud model, each firm buys for its own peak, so its servers sit idle most of the time</a:t>
            </a:r>
          </a:p>
          <a:p>
            <a:pPr>
              <a:spcAft>
                <a:spcPts val="2100"/>
              </a:spcAft>
              <a:buSzPct val="100000"/>
            </a:pPr>
            <a:endParaRPr lang="en-US" sz="2000" dirty="0"/>
          </a:p>
          <a:p>
            <a:pPr marL="342900" indent="-342900">
              <a:spcAft>
                <a:spcPts val="2100"/>
              </a:spcAft>
              <a:buSzPct val="100000"/>
              <a:buChar char="•"/>
            </a:pPr>
            <a:r>
              <a:rPr lang="en-US" sz="2000" b="1" dirty="0">
                <a:solidFill>
                  <a:srgbClr val="000000"/>
                </a:solidFill>
                <a:latin typeface="Arial" pitchFamily="34" charset="0"/>
                <a:ea typeface="Arial" pitchFamily="34" charset="-122"/>
                <a:cs typeface="Arial" pitchFamily="34" charset="-120"/>
              </a:rPr>
              <a:t>Pooling:</a:t>
            </a:r>
            <a:r>
              <a:rPr lang="en-US" sz="2000" dirty="0">
                <a:solidFill>
                  <a:srgbClr val="000000"/>
                </a:solidFill>
                <a:latin typeface="Arial" pitchFamily="34" charset="0"/>
                <a:ea typeface="Arial" pitchFamily="34" charset="-122"/>
                <a:cs typeface="Arial" pitchFamily="34" charset="-120"/>
              </a:rPr>
              <a:t> with identical, uncorrelated demands, spare capacity grows with the square root of the number of customers: four times as many customers need only twice the buffer</a:t>
            </a:r>
            <a:endParaRPr lang="en-US" sz="2000" dirty="0"/>
          </a:p>
          <a:p>
            <a:pPr>
              <a:spcAft>
                <a:spcPts val="2100"/>
              </a:spcAft>
              <a:buSzPct val="100000"/>
            </a:pPr>
            <a:r>
              <a:rPr lang="en-US" sz="2000" u="sng" dirty="0">
                <a:solidFill>
                  <a:srgbClr val="000000"/>
                </a:solidFill>
                <a:latin typeface="Arial" pitchFamily="34" charset="0"/>
                <a:ea typeface="Arial" pitchFamily="34" charset="-122"/>
                <a:cs typeface="Arial" pitchFamily="34" charset="-120"/>
              </a:rPr>
              <a:t>Pooling, illustrated</a:t>
            </a:r>
            <a:r>
              <a:rPr lang="en-US" sz="2000" b="1" dirty="0">
                <a:solidFill>
                  <a:srgbClr val="000000"/>
                </a:solidFill>
                <a:latin typeface="Arial" pitchFamily="34" charset="0"/>
                <a:ea typeface="Arial" pitchFamily="34" charset="-122"/>
                <a:cs typeface="Arial" pitchFamily="34" charset="-120"/>
              </a:rPr>
              <a:t>:</a:t>
            </a:r>
            <a:r>
              <a:rPr lang="en-US" sz="2000" dirty="0">
                <a:solidFill>
                  <a:srgbClr val="000000"/>
                </a:solidFill>
                <a:latin typeface="Arial" pitchFamily="34" charset="0"/>
                <a:ea typeface="Arial" pitchFamily="34" charset="-122"/>
                <a:cs typeface="Arial" pitchFamily="34" charset="-120"/>
              </a:rPr>
              <a:t> </a:t>
            </a:r>
            <a:r>
              <a:rPr lang="en-US" sz="2000" i="1" dirty="0">
                <a:solidFill>
                  <a:srgbClr val="000000"/>
                </a:solidFill>
                <a:latin typeface="Arial" pitchFamily="34" charset="0"/>
                <a:ea typeface="Arial" pitchFamily="34" charset="-122"/>
                <a:cs typeface="Arial" pitchFamily="34" charset="-120"/>
              </a:rPr>
              <a:t>(assumed numbers)</a:t>
            </a:r>
            <a:r>
              <a:rPr lang="en-US" sz="2000" dirty="0">
                <a:solidFill>
                  <a:srgbClr val="000000"/>
                </a:solidFill>
                <a:latin typeface="Arial" pitchFamily="34" charset="0"/>
                <a:ea typeface="Arial" pitchFamily="34" charset="-122"/>
                <a:cs typeface="Arial" pitchFamily="34" charset="-120"/>
              </a:rPr>
              <a:t> 100 firms each need 10 servers at peak but 3 on average. Owning: 1,000 servers, 30% busy. Pooled, if peaks rarely coincide: about 400 servers, 75% busy. Same output, 60% less capital</a:t>
            </a:r>
            <a:endParaRPr lang="en-US" sz="20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a:t>
            </a:r>
            <a:r>
              <a:rPr lang="en-US" sz="1000" u="sng" dirty="0">
                <a:solidFill>
                  <a:srgbClr val="66717C"/>
                </a:solidFill>
                <a:latin typeface="Arial" pitchFamily="34" charset="0"/>
                <a:ea typeface="Arial" pitchFamily="34" charset="-122"/>
                <a:cs typeface="Arial" pitchFamily="34" charset="-120"/>
                <a:hlinkClick r:id="rId3"/>
              </a:rPr>
              <a:t>Eppen (1979), Management Science 25(5)</a:t>
            </a:r>
            <a:r>
              <a:rPr lang="en-US" sz="1000" dirty="0">
                <a:solidFill>
                  <a:srgbClr val="66717C"/>
                </a:solidFill>
                <a:latin typeface="Arial" pitchFamily="34" charset="0"/>
                <a:ea typeface="Arial" pitchFamily="34" charset="-122"/>
                <a:cs typeface="Arial" pitchFamily="34" charset="-120"/>
              </a:rPr>
              <a:t>. Illustration: assumed numbers.</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Examples of cloud usage</a:t>
            </a:r>
            <a:endParaRPr lang="en-US" sz="32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10</a:t>
            </a:r>
            <a:endParaRPr lang="en-US" sz="1000" dirty="0"/>
          </a:p>
        </p:txBody>
      </p:sp>
      <p:sp>
        <p:nvSpPr>
          <p:cNvPr id="4" name="Text 2"/>
          <p:cNvSpPr txBox="1"/>
          <p:nvPr/>
        </p:nvSpPr>
        <p:spPr>
          <a:xfrm>
            <a:off x="685800" y="1234440"/>
            <a:ext cx="10820095" cy="777240"/>
          </a:xfrm>
          <a:prstGeom prst="rect">
            <a:avLst/>
          </a:prstGeom>
          <a:noFill/>
          <a:ln/>
        </p:spPr>
        <p:txBody>
          <a:bodyPr wrap="square" lIns="0" tIns="0" rIns="0" bIns="0" rtlCol="0" anchor="t"/>
          <a:lstStyle/>
          <a:p>
            <a:pPr marL="0" indent="0">
              <a:buNone/>
            </a:pPr>
            <a:r>
              <a:rPr lang="en-US" sz="1900" dirty="0">
                <a:solidFill>
                  <a:srgbClr val="000000"/>
                </a:solidFill>
                <a:latin typeface="Arial" pitchFamily="34" charset="0"/>
                <a:ea typeface="Arial" pitchFamily="34" charset="-122"/>
                <a:cs typeface="Arial" pitchFamily="34" charset="-120"/>
              </a:rPr>
              <a:t>Most of what you do online is executed </a:t>
            </a:r>
            <a:r>
              <a:rPr lang="en-US" sz="1900" u="sng" dirty="0">
                <a:solidFill>
                  <a:srgbClr val="000000"/>
                </a:solidFill>
                <a:latin typeface="Arial" pitchFamily="34" charset="0"/>
                <a:ea typeface="Arial" pitchFamily="34" charset="-122"/>
                <a:cs typeface="Arial" pitchFamily="34" charset="-120"/>
              </a:rPr>
              <a:t>somewhere else</a:t>
            </a:r>
            <a:r>
              <a:rPr lang="en-US" sz="1900" dirty="0">
                <a:solidFill>
                  <a:srgbClr val="000000"/>
                </a:solidFill>
                <a:latin typeface="Arial" pitchFamily="34" charset="0"/>
                <a:ea typeface="Arial" pitchFamily="34" charset="-122"/>
                <a:cs typeface="Arial" pitchFamily="34" charset="-120"/>
              </a:rPr>
              <a:t>: your phone or laptop sends a request to a computer in a data center, which retrieves stored data, performs the computation and sends the result back.</a:t>
            </a:r>
            <a:endParaRPr lang="en-US" sz="1900" dirty="0"/>
          </a:p>
        </p:txBody>
      </p:sp>
      <p:sp>
        <p:nvSpPr>
          <p:cNvPr id="5" name="Text 3"/>
          <p:cNvSpPr txBox="1"/>
          <p:nvPr/>
        </p:nvSpPr>
        <p:spPr>
          <a:xfrm>
            <a:off x="685800" y="2313432"/>
            <a:ext cx="9601200" cy="4069080"/>
          </a:xfrm>
          <a:prstGeom prst="rect">
            <a:avLst/>
          </a:prstGeom>
          <a:noFill/>
          <a:ln/>
        </p:spPr>
        <p:txBody>
          <a:bodyPr wrap="square" lIns="0" tIns="0" rIns="0" bIns="0" rtlCol="0" anchor="t"/>
          <a:lstStyle/>
          <a:p>
            <a:pPr marL="342900" indent="-342900">
              <a:spcAft>
                <a:spcPts val="1900"/>
              </a:spcAft>
              <a:buSzPct val="100000"/>
              <a:buChar char="•"/>
            </a:pPr>
            <a:r>
              <a:rPr lang="en-US" sz="1700" b="1" dirty="0">
                <a:solidFill>
                  <a:srgbClr val="000000"/>
                </a:solidFill>
                <a:latin typeface="Arial" pitchFamily="34" charset="0"/>
                <a:ea typeface="Arial" pitchFamily="34" charset="-122"/>
                <a:cs typeface="Arial" pitchFamily="34" charset="-120"/>
              </a:rPr>
              <a:t>A website:</a:t>
            </a:r>
            <a:r>
              <a:rPr lang="en-US" sz="1700" dirty="0">
                <a:solidFill>
                  <a:srgbClr val="000000"/>
                </a:solidFill>
                <a:latin typeface="Arial" pitchFamily="34" charset="0"/>
                <a:ea typeface="Arial" pitchFamily="34" charset="-122"/>
                <a:cs typeface="Arial" pitchFamily="34" charset="-120"/>
              </a:rPr>
              <a:t> you type in an address → a server in a data center runs the website's software → it sends the page back to your browser. The website's owner typically rents the computing power, storage and network traffic from a cloud provider such as Amazon, Microsoft or Google; Amazon operates an AWS cloud region </a:t>
            </a:r>
            <a:r>
              <a:rPr lang="en-US" sz="1700" i="1" dirty="0">
                <a:solidFill>
                  <a:srgbClr val="000000"/>
                </a:solidFill>
                <a:latin typeface="Arial" pitchFamily="34" charset="0"/>
                <a:ea typeface="Arial" pitchFamily="34" charset="-122"/>
                <a:cs typeface="Arial" pitchFamily="34" charset="-120"/>
              </a:rPr>
              <a:t>(a cluster of data centers)</a:t>
            </a:r>
            <a:r>
              <a:rPr lang="en-US" sz="1700" dirty="0">
                <a:solidFill>
                  <a:srgbClr val="000000"/>
                </a:solidFill>
                <a:latin typeface="Arial" pitchFamily="34" charset="0"/>
                <a:ea typeface="Arial" pitchFamily="34" charset="-122"/>
                <a:cs typeface="Arial" pitchFamily="34" charset="-120"/>
              </a:rPr>
              <a:t> in Cape Town.</a:t>
            </a:r>
            <a:endParaRPr lang="en-US" sz="1800" dirty="0"/>
          </a:p>
          <a:p>
            <a:pPr marL="342900" indent="-342900">
              <a:spcAft>
                <a:spcPts val="1900"/>
              </a:spcAft>
              <a:buSzPct val="100000"/>
              <a:buChar char="•"/>
            </a:pPr>
            <a:r>
              <a:rPr lang="en-US" sz="1700" b="1" dirty="0">
                <a:solidFill>
                  <a:srgbClr val="000000"/>
                </a:solidFill>
                <a:latin typeface="Arial" pitchFamily="34" charset="0"/>
                <a:ea typeface="Arial" pitchFamily="34" charset="-122"/>
                <a:cs typeface="Arial" pitchFamily="34" charset="-120"/>
              </a:rPr>
              <a:t>Netflix:</a:t>
            </a:r>
            <a:r>
              <a:rPr lang="en-US" sz="1700" dirty="0">
                <a:solidFill>
                  <a:srgbClr val="000000"/>
                </a:solidFill>
                <a:latin typeface="Arial" pitchFamily="34" charset="0"/>
                <a:ea typeface="Arial" pitchFamily="34" charset="-122"/>
                <a:cs typeface="Arial" pitchFamily="34" charset="-120"/>
              </a:rPr>
              <a:t> almost everything before you press Play </a:t>
            </a:r>
            <a:r>
              <a:rPr lang="en-US" sz="1700" i="1" dirty="0">
                <a:solidFill>
                  <a:srgbClr val="000000"/>
                </a:solidFill>
                <a:latin typeface="Arial" pitchFamily="34" charset="0"/>
                <a:ea typeface="Arial" pitchFamily="34" charset="-122"/>
                <a:cs typeface="Arial" pitchFamily="34" charset="-120"/>
              </a:rPr>
              <a:t>(logging you in, your account data, recommendations, search)</a:t>
            </a:r>
            <a:r>
              <a:rPr lang="en-US" sz="1700" dirty="0">
                <a:solidFill>
                  <a:srgbClr val="000000"/>
                </a:solidFill>
                <a:latin typeface="Arial" pitchFamily="34" charset="0"/>
                <a:ea typeface="Arial" pitchFamily="34" charset="-122"/>
                <a:cs typeface="Arial" pitchFamily="34" charset="-120"/>
              </a:rPr>
              <a:t> runs on Amazon Web Services. Copies of the films sit on Netflix's own servers, separate from AWS, many inside or very close to internet service providers such as Telkom or Vodacom. When you press Play, Netflix's systems on AWS pick a nearby Netflix server, which streams the video to your device.</a:t>
            </a:r>
            <a:endParaRPr lang="en-US" sz="1800" dirty="0"/>
          </a:p>
          <a:p>
            <a:pPr marL="342900" indent="-342900">
              <a:spcAft>
                <a:spcPts val="1900"/>
              </a:spcAft>
              <a:buSzPct val="100000"/>
              <a:buChar char="•"/>
            </a:pPr>
            <a:r>
              <a:rPr lang="en-US" sz="1700" b="1" dirty="0">
                <a:solidFill>
                  <a:srgbClr val="000000"/>
                </a:solidFill>
                <a:latin typeface="Arial" pitchFamily="34" charset="0"/>
                <a:ea typeface="Arial" pitchFamily="34" charset="-122"/>
                <a:cs typeface="Arial" pitchFamily="34" charset="-120"/>
              </a:rPr>
              <a:t>AI assistants:</a:t>
            </a:r>
            <a:r>
              <a:rPr lang="en-US" sz="1700" dirty="0">
                <a:solidFill>
                  <a:srgbClr val="000000"/>
                </a:solidFill>
                <a:latin typeface="Arial" pitchFamily="34" charset="0"/>
                <a:ea typeface="Arial" pitchFamily="34" charset="-122"/>
                <a:cs typeface="Arial" pitchFamily="34" charset="-120"/>
              </a:rPr>
              <a:t> your prompt travels to a remote data center → clusters of specialized AI chips </a:t>
            </a:r>
            <a:r>
              <a:rPr lang="en-US" sz="1700" i="1" dirty="0">
                <a:solidFill>
                  <a:srgbClr val="000000"/>
                </a:solidFill>
                <a:latin typeface="Arial" pitchFamily="34" charset="0"/>
                <a:ea typeface="Arial" pitchFamily="34" charset="-122"/>
                <a:cs typeface="Arial" pitchFamily="34" charset="-120"/>
              </a:rPr>
              <a:t>(GPUs and other AI accelerators)</a:t>
            </a:r>
            <a:r>
              <a:rPr lang="en-US" sz="1700" dirty="0">
                <a:solidFill>
                  <a:srgbClr val="000000"/>
                </a:solidFill>
                <a:latin typeface="Arial" pitchFamily="34" charset="0"/>
                <a:ea typeface="Arial" pitchFamily="34" charset="-122"/>
                <a:cs typeface="Arial" pitchFamily="34" charset="-120"/>
              </a:rPr>
              <a:t> run the model → the answer is sent back to your device. A business need not buy those machines: it can rent access through Amazon Bedrock or Microsoft Foundry, paying according to its use.</a:t>
            </a:r>
            <a:endParaRPr lang="en-US" sz="18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Netflix (2016)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Netflix Open Connect overview</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AWS Cape Town region (2020)</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AWS EC2</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7"/>
              </a:rPr>
              <a:t>S3 pricing</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Anthropic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Microsoft Learn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10"/>
              </a:rPr>
              <a:t>Claude docs</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Netflix Example: What are its cloud costs?</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At AWS's published prices, storing a film costs cents and sending it to viewers costs the most</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11</a:t>
            </a:r>
            <a:endParaRPr lang="en-US" sz="1000" dirty="0"/>
          </a:p>
        </p:txBody>
      </p:sp>
      <p:sp>
        <p:nvSpPr>
          <p:cNvPr id="5" name="Text 3"/>
          <p:cNvSpPr txBox="1"/>
          <p:nvPr/>
        </p:nvSpPr>
        <p:spPr>
          <a:xfrm>
            <a:off x="685800" y="1828800"/>
            <a:ext cx="9601200" cy="3520440"/>
          </a:xfrm>
          <a:prstGeom prst="rect">
            <a:avLst/>
          </a:prstGeom>
          <a:noFill/>
          <a:ln/>
        </p:spPr>
        <p:txBody>
          <a:bodyPr wrap="square" lIns="0" tIns="0" rIns="0" bIns="0" rtlCol="0" anchor="t"/>
          <a:lstStyle/>
          <a:p>
            <a:pPr marL="342900" indent="-342900">
              <a:spcAft>
                <a:spcPts val="1900"/>
              </a:spcAft>
              <a:buSzPct val="100000"/>
              <a:buFont typeface="+mj-lt"/>
              <a:buAutoNum type="arabicPeriod"/>
            </a:pPr>
            <a:r>
              <a:rPr lang="en-US" sz="1600" b="1" dirty="0">
                <a:solidFill>
                  <a:srgbClr val="000000"/>
                </a:solidFill>
                <a:latin typeface="Arial" pitchFamily="34" charset="0"/>
                <a:ea typeface="Arial" pitchFamily="34" charset="-122"/>
                <a:cs typeface="Arial" pitchFamily="34" charset="-120"/>
              </a:rPr>
              <a:t>Encode:</a:t>
            </a:r>
            <a:r>
              <a:rPr lang="en-US" sz="1600" dirty="0">
                <a:solidFill>
                  <a:srgbClr val="000000"/>
                </a:solidFill>
                <a:latin typeface="Arial" pitchFamily="34" charset="0"/>
                <a:ea typeface="Arial" pitchFamily="34" charset="-122"/>
                <a:cs typeface="Arial" pitchFamily="34" charset="-120"/>
              </a:rPr>
              <a:t> done once, on AWS </a:t>
            </a:r>
            <a:r>
              <a:rPr lang="en-US" sz="1600" i="1" dirty="0">
                <a:solidFill>
                  <a:srgbClr val="000000"/>
                </a:solidFill>
                <a:latin typeface="Arial" pitchFamily="34" charset="0"/>
                <a:ea typeface="Arial" pitchFamily="34" charset="-122"/>
                <a:cs typeface="Arial" pitchFamily="34" charset="-120"/>
              </a:rPr>
              <a:t>(Amazon's cloud)</a:t>
            </a:r>
            <a:r>
              <a:rPr lang="en-US" sz="1600" dirty="0">
                <a:solidFill>
                  <a:srgbClr val="000000"/>
                </a:solidFill>
                <a:latin typeface="Arial" pitchFamily="34" charset="0"/>
                <a:ea typeface="Arial" pitchFamily="34" charset="-122"/>
                <a:cs typeface="Arial" pitchFamily="34" charset="-120"/>
              </a:rPr>
              <a:t>: turning a two-hour film into one HD video file </a:t>
            </a:r>
            <a:r>
              <a:rPr lang="en-US" sz="1600" i="1" dirty="0">
                <a:solidFill>
                  <a:srgbClr val="000000"/>
                </a:solidFill>
                <a:latin typeface="Arial" pitchFamily="34" charset="0"/>
                <a:ea typeface="Arial" pitchFamily="34" charset="-122"/>
                <a:cs typeface="Arial" pitchFamily="34" charset="-120"/>
              </a:rPr>
              <a:t>(high definition, compressed for streaming)</a:t>
            </a:r>
            <a:r>
              <a:rPr lang="en-US" sz="1600" dirty="0">
                <a:solidFill>
                  <a:srgbClr val="000000"/>
                </a:solidFill>
                <a:latin typeface="Arial" pitchFamily="34" charset="0"/>
                <a:ea typeface="Arial" pitchFamily="34" charset="-122"/>
                <a:cs typeface="Arial" pitchFamily="34" charset="-120"/>
              </a:rPr>
              <a:t> costs $1.80 to $2.88; Netflix makes many versions of each title </a:t>
            </a:r>
            <a:r>
              <a:rPr lang="en-US" sz="1600" i="1" dirty="0">
                <a:solidFill>
                  <a:srgbClr val="000000"/>
                </a:solidFill>
                <a:latin typeface="Arial" pitchFamily="34" charset="0"/>
                <a:ea typeface="Arial" pitchFamily="34" charset="-122"/>
                <a:cs typeface="Arial" pitchFamily="34" charset="-120"/>
              </a:rPr>
              <a:t>(for different screens and internet speeds)</a:t>
            </a:r>
            <a:endParaRPr lang="en-US" sz="1800" dirty="0"/>
          </a:p>
          <a:p>
            <a:pPr marL="342900" indent="-342900">
              <a:spcAft>
                <a:spcPts val="1900"/>
              </a:spcAft>
              <a:buSzPct val="100000"/>
              <a:buFont typeface="+mj-lt"/>
              <a:buAutoNum type="arabicPeriod"/>
            </a:pPr>
            <a:r>
              <a:rPr lang="en-US" sz="1600" b="1" dirty="0">
                <a:solidFill>
                  <a:srgbClr val="000000"/>
                </a:solidFill>
                <a:latin typeface="Arial" pitchFamily="34" charset="0"/>
                <a:ea typeface="Arial" pitchFamily="34" charset="-122"/>
                <a:cs typeface="Arial" pitchFamily="34" charset="-120"/>
              </a:rPr>
              <a:t>Store:</a:t>
            </a:r>
            <a:r>
              <a:rPr lang="en-US" sz="1600" dirty="0">
                <a:solidFill>
                  <a:srgbClr val="000000"/>
                </a:solidFill>
                <a:latin typeface="Arial" pitchFamily="34" charset="0"/>
                <a:ea typeface="Arial" pitchFamily="34" charset="-122"/>
                <a:cs typeface="Arial" pitchFamily="34" charset="-120"/>
              </a:rPr>
              <a:t> one 6 GB copy </a:t>
            </a:r>
            <a:r>
              <a:rPr lang="en-US" sz="1600" i="1" dirty="0">
                <a:solidFill>
                  <a:srgbClr val="000000"/>
                </a:solidFill>
                <a:latin typeface="Arial" pitchFamily="34" charset="0"/>
                <a:ea typeface="Arial" pitchFamily="34" charset="-122"/>
                <a:cs typeface="Arial" pitchFamily="34" charset="-120"/>
              </a:rPr>
              <a:t>(6 gigabytes: two hours in HD)</a:t>
            </a:r>
            <a:r>
              <a:rPr lang="en-US" sz="1600" dirty="0">
                <a:solidFill>
                  <a:srgbClr val="000000"/>
                </a:solidFill>
                <a:latin typeface="Arial" pitchFamily="34" charset="0"/>
                <a:ea typeface="Arial" pitchFamily="34" charset="-122"/>
                <a:cs typeface="Arial" pitchFamily="34" charset="-120"/>
              </a:rPr>
              <a:t> costs 14 cents a month in AWS's Virginia data centers, 16 cents in Cape Town</a:t>
            </a:r>
            <a:endParaRPr lang="en-US" sz="1800" dirty="0"/>
          </a:p>
          <a:p>
            <a:pPr marL="342900" indent="-342900">
              <a:spcAft>
                <a:spcPts val="1900"/>
              </a:spcAft>
              <a:buSzPct val="100000"/>
              <a:buFont typeface="+mj-lt"/>
              <a:buAutoNum type="arabicPeriod"/>
            </a:pPr>
            <a:r>
              <a:rPr lang="en-US" sz="1600" b="1" dirty="0">
                <a:solidFill>
                  <a:srgbClr val="000000"/>
                </a:solidFill>
                <a:latin typeface="Arial" pitchFamily="34" charset="0"/>
                <a:ea typeface="Arial" pitchFamily="34" charset="-122"/>
                <a:cs typeface="Arial" pitchFamily="34" charset="-120"/>
              </a:rPr>
              <a:t>Stream:</a:t>
            </a:r>
            <a:r>
              <a:rPr lang="en-US" sz="1600" dirty="0">
                <a:solidFill>
                  <a:srgbClr val="000000"/>
                </a:solidFill>
                <a:latin typeface="Arial" pitchFamily="34" charset="0"/>
                <a:ea typeface="Arial" pitchFamily="34" charset="-122"/>
                <a:cs typeface="Arial" pitchFamily="34" charset="-120"/>
              </a:rPr>
              <a:t> sending those 6 GB to one viewer costs about 30 cents from Virginia and 67 cents from Cape Town, every time it is watched </a:t>
            </a:r>
            <a:r>
              <a:rPr lang="en-US" sz="1600" i="1" dirty="0">
                <a:solidFill>
                  <a:srgbClr val="000000"/>
                </a:solidFill>
                <a:latin typeface="Arial" pitchFamily="34" charset="0"/>
                <a:ea typeface="Arial" pitchFamily="34" charset="-122"/>
                <a:cs typeface="Arial" pitchFamily="34" charset="-120"/>
              </a:rPr>
              <a:t>(AWS's published price for big users, above 150 terabytes a month)</a:t>
            </a:r>
            <a:endParaRPr lang="en-US" sz="1800" dirty="0"/>
          </a:p>
          <a:p>
            <a:pPr marL="342900" indent="-342900">
              <a:spcAft>
                <a:spcPts val="1900"/>
              </a:spcAft>
              <a:buSzPct val="100000"/>
              <a:buFont typeface="+mj-lt"/>
              <a:buAutoNum type="arabicPeriod"/>
            </a:pPr>
            <a:r>
              <a:rPr lang="en-US" sz="1600" b="1" dirty="0">
                <a:solidFill>
                  <a:srgbClr val="000000"/>
                </a:solidFill>
                <a:latin typeface="Arial" pitchFamily="34" charset="0"/>
                <a:ea typeface="Arial" pitchFamily="34" charset="-122"/>
                <a:cs typeface="Arial" pitchFamily="34" charset="-120"/>
              </a:rPr>
              <a:t>Per viewer:</a:t>
            </a:r>
            <a:r>
              <a:rPr lang="en-US" sz="1600" dirty="0">
                <a:solidFill>
                  <a:srgbClr val="000000"/>
                </a:solidFill>
                <a:latin typeface="Arial" pitchFamily="34" charset="0"/>
                <a:ea typeface="Arial" pitchFamily="34" charset="-122"/>
                <a:cs typeface="Arial" pitchFamily="34" charset="-120"/>
              </a:rPr>
              <a:t> watching two hours a day for a month uses 180 GB: about $9 from Virginia, 45% of Netflix's $19.99 US Standard plan; about $20 from Cape Town </a:t>
            </a:r>
            <a:r>
              <a:rPr lang="en-US" sz="1600" i="1" dirty="0">
                <a:solidFill>
                  <a:srgbClr val="000000"/>
                </a:solidFill>
                <a:latin typeface="Arial" pitchFamily="34" charset="0"/>
                <a:ea typeface="Arial" pitchFamily="34" charset="-122"/>
                <a:cs typeface="Arial" pitchFamily="34" charset="-120"/>
              </a:rPr>
              <a:t>(South Africa's Standard plan: R179 a month)</a:t>
            </a:r>
            <a:endParaRPr lang="en-US" sz="1800" dirty="0"/>
          </a:p>
        </p:txBody>
      </p:sp>
      <p:sp>
        <p:nvSpPr>
          <p:cNvPr id="6" name="Text 4"/>
          <p:cNvSpPr txBox="1"/>
          <p:nvPr/>
        </p:nvSpPr>
        <p:spPr>
          <a:xfrm>
            <a:off x="685800" y="5257800"/>
            <a:ext cx="9601200" cy="960120"/>
          </a:xfrm>
          <a:prstGeom prst="rect">
            <a:avLst/>
          </a:prstGeom>
          <a:noFill/>
          <a:ln/>
        </p:spPr>
        <p:txBody>
          <a:bodyPr wrap="square" lIns="0" tIns="0" rIns="0" bIns="0" rtlCol="0" anchor="t"/>
          <a:lstStyle/>
          <a:p>
            <a:pPr marL="0" indent="0">
              <a:buNone/>
            </a:pPr>
            <a:r>
              <a:rPr lang="en-US" sz="1600" u="sng" dirty="0">
                <a:solidFill>
                  <a:srgbClr val="000000"/>
                </a:solidFill>
                <a:latin typeface="Arial" pitchFamily="34" charset="0"/>
                <a:ea typeface="Arial" pitchFamily="34" charset="-122"/>
                <a:cs typeface="Arial" pitchFamily="34" charset="-120"/>
              </a:rPr>
              <a:t>Instead:</a:t>
            </a:r>
            <a:r>
              <a:rPr lang="en-US" sz="1600" dirty="0">
                <a:solidFill>
                  <a:srgbClr val="000000"/>
                </a:solidFill>
                <a:latin typeface="Arial" pitchFamily="34" charset="0"/>
                <a:ea typeface="Arial" pitchFamily="34" charset="-122"/>
                <a:cs typeface="Arial" pitchFamily="34" charset="-120"/>
              </a:rPr>
              <a:t> Netflix delivers its video mainly from its own servers </a:t>
            </a:r>
            <a:r>
              <a:rPr lang="en-US" sz="1600" i="1" dirty="0">
                <a:solidFill>
                  <a:srgbClr val="000000"/>
                </a:solidFill>
                <a:latin typeface="Arial" pitchFamily="34" charset="0"/>
                <a:ea typeface="Arial" pitchFamily="34" charset="-122"/>
                <a:cs typeface="Arial" pitchFamily="34" charset="-120"/>
              </a:rPr>
              <a:t>(Open Connect; Netflix provides them free of charge to internet providers)</a:t>
            </a:r>
            <a:r>
              <a:rPr lang="en-US" sz="1600" dirty="0">
                <a:solidFill>
                  <a:srgbClr val="000000"/>
                </a:solidFill>
                <a:latin typeface="Arial" pitchFamily="34" charset="0"/>
                <a:ea typeface="Arial" pitchFamily="34" charset="-122"/>
                <a:cs typeface="Arial" pitchFamily="34" charset="-120"/>
              </a:rPr>
              <a:t>; almost everything before you press Play </a:t>
            </a:r>
            <a:r>
              <a:rPr lang="en-US" sz="1600" i="1" dirty="0">
                <a:solidFill>
                  <a:srgbClr val="000000"/>
                </a:solidFill>
                <a:latin typeface="Arial" pitchFamily="34" charset="0"/>
                <a:ea typeface="Arial" pitchFamily="34" charset="-122"/>
                <a:cs typeface="Arial" pitchFamily="34" charset="-120"/>
              </a:rPr>
              <a:t>(sign-in, recommendations, search)</a:t>
            </a:r>
            <a:r>
              <a:rPr lang="en-US" sz="1600" dirty="0">
                <a:solidFill>
                  <a:srgbClr val="000000"/>
                </a:solidFill>
                <a:latin typeface="Arial" pitchFamily="34" charset="0"/>
                <a:ea typeface="Arial" pitchFamily="34" charset="-122"/>
                <a:cs typeface="Arial" pitchFamily="34" charset="-120"/>
              </a:rPr>
              <a:t> runs on AWS.</a:t>
            </a:r>
            <a:endParaRPr lang="en-US" sz="18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Netflix data use</a:t>
            </a:r>
            <a:r>
              <a:rPr lang="en-US" sz="1000" dirty="0">
                <a:solidFill>
                  <a:srgbClr val="66717C"/>
                </a:solidFill>
                <a:latin typeface="Arial" pitchFamily="34" charset="0"/>
                <a:ea typeface="Arial" pitchFamily="34" charset="-122"/>
                <a:cs typeface="Arial" pitchFamily="34" charset="-120"/>
              </a:rPr>
              <a:t> and plans (</a:t>
            </a:r>
            <a:r>
              <a:rPr lang="en-US" sz="1000" u="sng" dirty="0">
                <a:solidFill>
                  <a:srgbClr val="66717C"/>
                </a:solidFill>
                <a:latin typeface="Arial" pitchFamily="34" charset="0"/>
                <a:ea typeface="Arial" pitchFamily="34" charset="-122"/>
                <a:cs typeface="Arial" pitchFamily="34" charset="-120"/>
                <a:hlinkClick r:id="rId4"/>
              </a:rPr>
              <a:t>US</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South Africa</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AWS S3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data transfer</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8"/>
              </a:rPr>
              <a:t>MediaConvert</a:t>
            </a:r>
            <a:r>
              <a:rPr lang="en-US" sz="1000" dirty="0">
                <a:solidFill>
                  <a:srgbClr val="66717C"/>
                </a:solidFill>
                <a:latin typeface="Arial" pitchFamily="34" charset="0"/>
                <a:ea typeface="Arial" pitchFamily="34" charset="-122"/>
                <a:cs typeface="Arial" pitchFamily="34" charset="-120"/>
              </a:rPr>
              <a:t> prices (Sep 2026); </a:t>
            </a:r>
            <a:r>
              <a:rPr lang="en-US" sz="1000" u="sng" dirty="0">
                <a:solidFill>
                  <a:srgbClr val="66717C"/>
                </a:solidFill>
                <a:latin typeface="Arial" pitchFamily="34" charset="0"/>
                <a:ea typeface="Arial" pitchFamily="34" charset="-122"/>
                <a:cs typeface="Arial" pitchFamily="34" charset="-120"/>
                <a:hlinkClick r:id="rId9"/>
              </a:rPr>
              <a:t>Netflix (2016)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10"/>
              </a:rPr>
              <a:t>Open Connect overview</a:t>
            </a:r>
            <a:r>
              <a:rPr lang="en-US" sz="1000" dirty="0">
                <a:solidFill>
                  <a:srgbClr val="66717C"/>
                </a:solidFill>
                <a:latin typeface="Arial" pitchFamily="34" charset="0"/>
                <a:ea typeface="Arial" pitchFamily="34" charset="-122"/>
                <a:cs typeface="Arial" pitchFamily="34" charset="-120"/>
              </a:rPr>
              <a:t>. Own calculations.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700" b="1" dirty="0">
                <a:solidFill>
                  <a:srgbClr val="C0562B"/>
                </a:solidFill>
                <a:latin typeface="Georgia" pitchFamily="34" charset="0"/>
                <a:ea typeface="Georgia" pitchFamily="34" charset="-122"/>
                <a:cs typeface="Georgia" pitchFamily="34" charset="-120"/>
              </a:rPr>
              <a:t>Paying per use: investment becomes a reversible expense</a:t>
            </a:r>
            <a:endParaRPr lang="en-US" sz="27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12</a:t>
            </a:r>
            <a:endParaRPr lang="en-US" sz="1000" dirty="0"/>
          </a:p>
        </p:txBody>
      </p:sp>
      <p:sp>
        <p:nvSpPr>
          <p:cNvPr id="4" name="Text 2"/>
          <p:cNvSpPr txBox="1"/>
          <p:nvPr/>
        </p:nvSpPr>
        <p:spPr>
          <a:xfrm>
            <a:off x="685800" y="192024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Owning servers</a:t>
            </a:r>
            <a:endParaRPr lang="en-US" sz="2000" dirty="0"/>
          </a:p>
        </p:txBody>
      </p:sp>
      <p:sp>
        <p:nvSpPr>
          <p:cNvPr id="5" name="Text 3"/>
          <p:cNvSpPr txBox="1"/>
          <p:nvPr/>
        </p:nvSpPr>
        <p:spPr>
          <a:xfrm>
            <a:off x="685800" y="2423160"/>
            <a:ext cx="5181448" cy="274320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Capital:</a:t>
            </a:r>
            <a:r>
              <a:rPr lang="en-US" sz="2000" dirty="0">
                <a:solidFill>
                  <a:srgbClr val="000000"/>
                </a:solidFill>
                <a:latin typeface="Arial" pitchFamily="34" charset="0"/>
                <a:ea typeface="Arial" pitchFamily="34" charset="-122"/>
                <a:cs typeface="Arial" pitchFamily="34" charset="-120"/>
              </a:rPr>
              <a:t> bought in large lumps, up front</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Timing:</a:t>
            </a:r>
            <a:r>
              <a:rPr lang="en-US" sz="2000" dirty="0">
                <a:solidFill>
                  <a:srgbClr val="000000"/>
                </a:solidFill>
                <a:latin typeface="Arial" pitchFamily="34" charset="0"/>
                <a:ea typeface="Arial" pitchFamily="34" charset="-122"/>
                <a:cs typeface="Arial" pitchFamily="34" charset="-120"/>
              </a:rPr>
              <a:t> capacity comes before demand</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Risk:</a:t>
            </a:r>
            <a:r>
              <a:rPr lang="en-US" sz="2000" dirty="0">
                <a:solidFill>
                  <a:srgbClr val="000000"/>
                </a:solidFill>
                <a:latin typeface="Arial" pitchFamily="34" charset="0"/>
                <a:ea typeface="Arial" pitchFamily="34" charset="-122"/>
                <a:cs typeface="Arial" pitchFamily="34" charset="-120"/>
              </a:rPr>
              <a:t> servers become stranded assets</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Lead time:</a:t>
            </a:r>
            <a:r>
              <a:rPr lang="en-US" sz="2000" dirty="0">
                <a:solidFill>
                  <a:srgbClr val="000000"/>
                </a:solidFill>
                <a:latin typeface="Arial" pitchFamily="34" charset="0"/>
                <a:ea typeface="Arial" pitchFamily="34" charset="-122"/>
                <a:cs typeface="Arial" pitchFamily="34" charset="-120"/>
              </a:rPr>
              <a:t> months of procurement</a:t>
            </a:r>
            <a:endParaRPr lang="en-US" sz="2000" dirty="0"/>
          </a:p>
        </p:txBody>
      </p:sp>
      <p:sp>
        <p:nvSpPr>
          <p:cNvPr id="6" name="Text 4"/>
          <p:cNvSpPr txBox="1"/>
          <p:nvPr/>
        </p:nvSpPr>
        <p:spPr>
          <a:xfrm>
            <a:off x="6324448" y="192024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Cloud services</a:t>
            </a:r>
            <a:endParaRPr lang="en-US" sz="2000" dirty="0"/>
          </a:p>
        </p:txBody>
      </p:sp>
      <p:sp>
        <p:nvSpPr>
          <p:cNvPr id="7" name="Text 5"/>
          <p:cNvSpPr txBox="1"/>
          <p:nvPr/>
        </p:nvSpPr>
        <p:spPr>
          <a:xfrm>
            <a:off x="6324448" y="2423160"/>
            <a:ext cx="5181448" cy="274320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Capital:</a:t>
            </a:r>
            <a:r>
              <a:rPr lang="en-US" sz="2000" dirty="0">
                <a:solidFill>
                  <a:srgbClr val="000000"/>
                </a:solidFill>
                <a:latin typeface="Arial" pitchFamily="34" charset="0"/>
                <a:ea typeface="Arial" pitchFamily="34" charset="-122"/>
                <a:cs typeface="Arial" pitchFamily="34" charset="-120"/>
              </a:rPr>
              <a:t> rented as a service, paid by the hour or second</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Timing:</a:t>
            </a:r>
            <a:r>
              <a:rPr lang="en-US" sz="2000" dirty="0">
                <a:solidFill>
                  <a:srgbClr val="000000"/>
                </a:solidFill>
                <a:latin typeface="Arial" pitchFamily="34" charset="0"/>
                <a:ea typeface="Arial" pitchFamily="34" charset="-122"/>
                <a:cs typeface="Arial" pitchFamily="34" charset="-120"/>
              </a:rPr>
              <a:t> capacity follows demand</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Risk:</a:t>
            </a:r>
            <a:r>
              <a:rPr lang="en-US" sz="2000" dirty="0">
                <a:solidFill>
                  <a:srgbClr val="000000"/>
                </a:solidFill>
                <a:latin typeface="Arial" pitchFamily="34" charset="0"/>
                <a:ea typeface="Arial" pitchFamily="34" charset="-122"/>
                <a:cs typeface="Arial" pitchFamily="34" charset="-120"/>
              </a:rPr>
              <a:t> if demand falls, the user firm switches off the meter</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Lead time:</a:t>
            </a:r>
            <a:r>
              <a:rPr lang="en-US" sz="2000" dirty="0">
                <a:solidFill>
                  <a:srgbClr val="000000"/>
                </a:solidFill>
                <a:latin typeface="Arial" pitchFamily="34" charset="0"/>
                <a:ea typeface="Arial" pitchFamily="34" charset="-122"/>
                <a:cs typeface="Arial" pitchFamily="34" charset="-120"/>
              </a:rPr>
              <a:t> minutes</a:t>
            </a:r>
            <a:endParaRPr lang="en-US" sz="2000" dirty="0"/>
          </a:p>
        </p:txBody>
      </p:sp>
      <p:sp>
        <p:nvSpPr>
          <p:cNvPr id="8" name="Text 6"/>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Amazon S3 launch release (14 Mar 2006)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AWS EC2 beta announcement (24 Aug 2006)</a:t>
            </a:r>
            <a:r>
              <a:rPr lang="en-US" sz="1000" dirty="0">
                <a:solidFill>
                  <a:srgbClr val="66717C"/>
                </a:solidFill>
                <a:latin typeface="Arial" pitchFamily="34" charset="0"/>
                <a:ea typeface="Arial" pitchFamily="34" charset="-122"/>
                <a:cs typeface="Arial" pitchFamily="34" charset="-120"/>
              </a:rPr>
              <a:t>: 'pay only for capacity that you actually use'; </a:t>
            </a:r>
            <a:r>
              <a:rPr lang="en-US" sz="1000" u="sng" dirty="0">
                <a:solidFill>
                  <a:srgbClr val="66717C"/>
                </a:solidFill>
                <a:latin typeface="Arial" pitchFamily="34" charset="0"/>
                <a:ea typeface="Arial" pitchFamily="34" charset="-122"/>
                <a:cs typeface="Arial" pitchFamily="34" charset="-120"/>
                <a:hlinkClick r:id="rId5"/>
              </a:rPr>
              <a:t>EC2 pricing today</a:t>
            </a:r>
            <a:r>
              <a:rPr lang="en-US" sz="1000" dirty="0">
                <a:solidFill>
                  <a:srgbClr val="66717C"/>
                </a:solidFill>
                <a:latin typeface="Arial" pitchFamily="34" charset="0"/>
                <a:ea typeface="Arial" pitchFamily="34" charset="-122"/>
                <a:cs typeface="Arial" pitchFamily="34" charset="-120"/>
              </a:rPr>
              <a:t> (per second).</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Two layers: entry gets cheaper downstream, dearer upstream</a:t>
            </a:r>
            <a:endParaRPr lang="en-US" sz="2900" dirty="0"/>
          </a:p>
        </p:txBody>
      </p:sp>
      <p:sp>
        <p:nvSpPr>
          <p:cNvPr id="3" name="Text 1"/>
          <p:cNvSpPr txBox="1"/>
          <p:nvPr/>
        </p:nvSpPr>
        <p:spPr>
          <a:xfrm>
            <a:off x="685799" y="1458836"/>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The capital needed to enter declines for users </a:t>
            </a:r>
            <a:r>
              <a:rPr lang="en-US" sz="1900" i="1" dirty="0">
                <a:solidFill>
                  <a:srgbClr val="145A2D"/>
                </a:solidFill>
                <a:latin typeface="Arial" pitchFamily="34" charset="0"/>
                <a:ea typeface="Arial" pitchFamily="34" charset="-122"/>
                <a:cs typeface="Arial" pitchFamily="34" charset="-120"/>
              </a:rPr>
              <a:t>(cloud customers)</a:t>
            </a:r>
            <a:r>
              <a:rPr lang="en-US" sz="1900" dirty="0">
                <a:solidFill>
                  <a:srgbClr val="145A2D"/>
                </a:solidFill>
                <a:latin typeface="Arial" pitchFamily="34" charset="0"/>
                <a:ea typeface="Arial" pitchFamily="34" charset="-122"/>
                <a:cs typeface="Arial" pitchFamily="34" charset="-120"/>
              </a:rPr>
              <a:t> and increases for cloud providers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14</a:t>
            </a:r>
            <a:endParaRPr lang="en-US" sz="1000" dirty="0"/>
          </a:p>
        </p:txBody>
      </p:sp>
      <p:sp>
        <p:nvSpPr>
          <p:cNvPr id="5" name="Text 3"/>
          <p:cNvSpPr txBox="1"/>
          <p:nvPr/>
        </p:nvSpPr>
        <p:spPr>
          <a:xfrm>
            <a:off x="685800" y="2240280"/>
            <a:ext cx="9601200" cy="2103120"/>
          </a:xfrm>
          <a:prstGeom prst="rect">
            <a:avLst/>
          </a:prstGeom>
          <a:noFill/>
          <a:ln/>
        </p:spPr>
        <p:txBody>
          <a:bodyPr wrap="square" lIns="0" tIns="0" rIns="0" bIns="0" rtlCol="0" anchor="t"/>
          <a:lstStyle/>
          <a:p>
            <a:pPr>
              <a:spcAft>
                <a:spcPts val="1700"/>
              </a:spcAft>
              <a:buSzPct val="100000"/>
            </a:pPr>
            <a:r>
              <a:rPr lang="en-US" sz="2200" dirty="0">
                <a:solidFill>
                  <a:srgbClr val="000000"/>
                </a:solidFill>
                <a:latin typeface="Arial" pitchFamily="34" charset="0"/>
                <a:cs typeface="Arial" pitchFamily="34" charset="-120"/>
              </a:rPr>
              <a:t>The cloud (AWS) heralded a revolution in competition and market entry as now a smaller start-up, such as Netflix, could compete with established media giants’ infrastructure, paying only for the needed compute and gain access to the highest quality of service (see </a:t>
            </a:r>
            <a:r>
              <a:rPr lang="en-US" sz="2200" i="1" dirty="0">
                <a:solidFill>
                  <a:srgbClr val="000000"/>
                </a:solidFill>
                <a:latin typeface="Arial" pitchFamily="34" charset="0"/>
                <a:cs typeface="Arial" pitchFamily="34" charset="-120"/>
              </a:rPr>
              <a:t>The Everything Store </a:t>
            </a:r>
            <a:r>
              <a:rPr lang="en-US" sz="2200" dirty="0">
                <a:solidFill>
                  <a:srgbClr val="000000"/>
                </a:solidFill>
                <a:latin typeface="Arial" pitchFamily="34" charset="0"/>
                <a:cs typeface="Arial" pitchFamily="34" charset="-120"/>
              </a:rPr>
              <a:t>by Brad Stone).</a:t>
            </a:r>
            <a:endParaRPr lang="en-US" sz="2200" b="1" dirty="0">
              <a:solidFill>
                <a:srgbClr val="000000"/>
              </a:solidFill>
              <a:latin typeface="Arial" pitchFamily="34" charset="0"/>
              <a:ea typeface="Arial" pitchFamily="34" charset="-122"/>
              <a:cs typeface="Arial" pitchFamily="34" charset="-120"/>
            </a:endParaRPr>
          </a:p>
          <a:p>
            <a:pPr marL="342900" indent="-342900">
              <a:spcAft>
                <a:spcPts val="1700"/>
              </a:spcAft>
              <a:buSzPct val="100000"/>
              <a:buFontTx/>
              <a:buChar char="•"/>
            </a:pPr>
            <a:r>
              <a:rPr lang="en-US" sz="2200" b="1" dirty="0">
                <a:solidFill>
                  <a:srgbClr val="000000"/>
                </a:solidFill>
                <a:latin typeface="Arial" pitchFamily="34" charset="0"/>
                <a:ea typeface="Arial" pitchFamily="34" charset="-122"/>
                <a:cs typeface="Arial" pitchFamily="34" charset="-120"/>
              </a:rPr>
              <a:t>Users</a:t>
            </a:r>
            <a:r>
              <a:rPr lang="en-US" sz="2200" dirty="0">
                <a:solidFill>
                  <a:srgbClr val="000000"/>
                </a:solidFill>
                <a:latin typeface="Arial" pitchFamily="34" charset="0"/>
                <a:ea typeface="Arial" pitchFamily="34" charset="-122"/>
                <a:cs typeface="Arial" pitchFamily="34" charset="-120"/>
              </a:rPr>
              <a:t> </a:t>
            </a:r>
            <a:r>
              <a:rPr lang="en-US" sz="2200" i="1" dirty="0">
                <a:solidFill>
                  <a:srgbClr val="000000"/>
                </a:solidFill>
                <a:latin typeface="Arial" pitchFamily="34" charset="0"/>
                <a:ea typeface="Arial" pitchFamily="34" charset="-122"/>
                <a:cs typeface="Arial" pitchFamily="34" charset="-120"/>
              </a:rPr>
              <a:t>(downstream cloud customers)</a:t>
            </a:r>
            <a:r>
              <a:rPr lang="en-US" sz="2200" dirty="0">
                <a:solidFill>
                  <a:srgbClr val="000000"/>
                </a:solidFill>
                <a:latin typeface="Arial" pitchFamily="34" charset="0"/>
                <a:ea typeface="Arial" pitchFamily="34" charset="-122"/>
                <a:cs typeface="Arial" pitchFamily="34" charset="-120"/>
              </a:rPr>
              <a:t>: Capital needed to start was lower across sectors </a:t>
            </a:r>
            <a:r>
              <a:rPr lang="en-US" sz="2200" dirty="0">
                <a:solidFill>
                  <a:srgbClr val="000000"/>
                </a:solidFill>
                <a:latin typeface="Arial" pitchFamily="34" charset="0"/>
                <a:ea typeface="Arial" pitchFamily="34" charset="-122"/>
                <a:cs typeface="Arial" pitchFamily="34" charset="-120"/>
                <a:sym typeface="Wingdings" pitchFamily="2" charset="2"/>
              </a:rPr>
              <a:t></a:t>
            </a:r>
            <a:r>
              <a:rPr lang="en-US" sz="2200" dirty="0"/>
              <a:t> </a:t>
            </a:r>
            <a:r>
              <a:rPr lang="en-US" sz="2200" dirty="0">
                <a:solidFill>
                  <a:srgbClr val="000000"/>
                </a:solidFill>
                <a:latin typeface="Arial" pitchFamily="34" charset="0"/>
                <a:ea typeface="Arial" pitchFamily="34" charset="-122"/>
                <a:cs typeface="Arial" pitchFamily="34" charset="-120"/>
              </a:rPr>
              <a:t>software firms, retailers, banks, AI applications. </a:t>
            </a:r>
          </a:p>
          <a:p>
            <a:pPr marL="342900" indent="-342900">
              <a:spcAft>
                <a:spcPts val="1700"/>
              </a:spcAft>
              <a:buSzPct val="100000"/>
              <a:buFontTx/>
              <a:buChar char="•"/>
            </a:pPr>
            <a:r>
              <a:rPr lang="en-US" sz="2200" b="1" dirty="0">
                <a:solidFill>
                  <a:srgbClr val="000000"/>
                </a:solidFill>
                <a:latin typeface="Arial" pitchFamily="34" charset="0"/>
                <a:ea typeface="Arial" pitchFamily="34" charset="-122"/>
                <a:cs typeface="Arial" pitchFamily="34" charset="-120"/>
              </a:rPr>
              <a:t>Cloud providers</a:t>
            </a:r>
            <a:r>
              <a:rPr lang="en-US" sz="2200" dirty="0">
                <a:solidFill>
                  <a:srgbClr val="000000"/>
                </a:solidFill>
                <a:latin typeface="Arial" pitchFamily="34" charset="0"/>
                <a:ea typeface="Arial" pitchFamily="34" charset="-122"/>
                <a:cs typeface="Arial" pitchFamily="34" charset="-120"/>
              </a:rPr>
              <a:t> </a:t>
            </a:r>
            <a:r>
              <a:rPr lang="en-US" sz="2200" i="1" dirty="0">
                <a:solidFill>
                  <a:srgbClr val="000000"/>
                </a:solidFill>
                <a:latin typeface="Arial" pitchFamily="34" charset="0"/>
                <a:ea typeface="Arial" pitchFamily="34" charset="-122"/>
                <a:cs typeface="Arial" pitchFamily="34" charset="-120"/>
              </a:rPr>
              <a:t>(upstream infrastructure)</a:t>
            </a:r>
            <a:r>
              <a:rPr lang="en-US" sz="2200" dirty="0">
                <a:solidFill>
                  <a:srgbClr val="000000"/>
                </a:solidFill>
                <a:latin typeface="Arial" pitchFamily="34" charset="0"/>
                <a:ea typeface="Arial" pitchFamily="34" charset="-122"/>
                <a:cs typeface="Arial" pitchFamily="34" charset="-120"/>
              </a:rPr>
              <a:t>: Capital needed to compete became even higher. Need to construct data centers and procure chips, power, and networks; and then offer a greater diversity of software services. </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300" b="1" dirty="0">
                <a:solidFill>
                  <a:srgbClr val="C0562B"/>
                </a:solidFill>
                <a:latin typeface="Georgia" pitchFamily="34" charset="0"/>
                <a:ea typeface="Georgia" pitchFamily="34" charset="-122"/>
                <a:cs typeface="Georgia" pitchFamily="34" charset="-120"/>
              </a:rPr>
              <a:t>Evidence: the cloud has benefited younger, smaller firms</a:t>
            </a:r>
            <a:endParaRPr lang="en-US" sz="23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Incumbents benefit less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13</a:t>
            </a:r>
            <a:endParaRPr lang="en-US" sz="1000" dirty="0"/>
          </a:p>
        </p:txBody>
      </p:sp>
      <p:sp>
        <p:nvSpPr>
          <p:cNvPr id="5" name="Text 3"/>
          <p:cNvSpPr txBox="1"/>
          <p:nvPr/>
        </p:nvSpPr>
        <p:spPr>
          <a:xfrm>
            <a:off x="685800" y="1828800"/>
            <a:ext cx="9601200" cy="4206240"/>
          </a:xfrm>
          <a:prstGeom prst="rect">
            <a:avLst/>
          </a:prstGeom>
          <a:noFill/>
          <a:ln/>
        </p:spPr>
        <p:txBody>
          <a:bodyPr wrap="square" lIns="0" tIns="0" rIns="0" bIns="0" rtlCol="0" anchor="t"/>
          <a:lstStyle/>
          <a:p>
            <a:pPr marL="342900" indent="-342900">
              <a:spcAft>
                <a:spcPts val="2100"/>
              </a:spcAft>
              <a:buSzPct val="100000"/>
              <a:buChar char="•"/>
            </a:pPr>
            <a:r>
              <a:rPr lang="en-US" sz="2200" b="1" dirty="0">
                <a:solidFill>
                  <a:srgbClr val="000000"/>
                </a:solidFill>
                <a:latin typeface="Arial" pitchFamily="34" charset="0"/>
                <a:ea typeface="Arial" pitchFamily="34" charset="-122"/>
                <a:cs typeface="Arial" pitchFamily="34" charset="-120"/>
              </a:rPr>
              <a:t>US start-ups:</a:t>
            </a:r>
            <a:r>
              <a:rPr lang="en-US" sz="2200" dirty="0">
                <a:solidFill>
                  <a:srgbClr val="000000"/>
                </a:solidFill>
                <a:latin typeface="Arial" pitchFamily="34" charset="0"/>
                <a:ea typeface="Arial" pitchFamily="34" charset="-122"/>
                <a:cs typeface="Arial" pitchFamily="34" charset="-120"/>
              </a:rPr>
              <a:t> AWS cut the cost of starting a business. First venture rounds in the sectors most exposed to the cloud were about 20% smaller </a:t>
            </a:r>
            <a:r>
              <a:rPr lang="en-US" sz="2200" i="1" dirty="0">
                <a:solidFill>
                  <a:srgbClr val="000000"/>
                </a:solidFill>
                <a:latin typeface="Arial" pitchFamily="34" charset="0"/>
                <a:ea typeface="Arial" pitchFamily="34" charset="-122"/>
                <a:cs typeface="Arial" pitchFamily="34" charset="-120"/>
              </a:rPr>
              <a:t>(Ewens, Nanda and Rhodes-Kropf 2018).</a:t>
            </a:r>
            <a:endParaRPr lang="en-US" sz="2200" dirty="0"/>
          </a:p>
          <a:p>
            <a:pPr marL="342900" indent="-342900">
              <a:spcAft>
                <a:spcPts val="2100"/>
              </a:spcAft>
              <a:buSzPct val="100000"/>
              <a:buChar char="•"/>
            </a:pPr>
            <a:r>
              <a:rPr lang="en-US" sz="2200" b="1" dirty="0">
                <a:solidFill>
                  <a:srgbClr val="000000"/>
                </a:solidFill>
                <a:latin typeface="Arial" pitchFamily="34" charset="0"/>
                <a:ea typeface="Arial" pitchFamily="34" charset="-122"/>
                <a:cs typeface="Arial" pitchFamily="34" charset="-120"/>
              </a:rPr>
              <a:t>US factories:</a:t>
            </a:r>
            <a:r>
              <a:rPr lang="en-US" sz="2200" dirty="0">
                <a:solidFill>
                  <a:srgbClr val="000000"/>
                </a:solidFill>
                <a:latin typeface="Arial" pitchFamily="34" charset="0"/>
                <a:ea typeface="Arial" pitchFamily="34" charset="-122"/>
                <a:cs typeface="Arial" pitchFamily="34" charset="-120"/>
              </a:rPr>
              <a:t> Young manufacturing plants that bought more computer services </a:t>
            </a:r>
            <a:r>
              <a:rPr lang="en-US" sz="2200" i="1" dirty="0">
                <a:solidFill>
                  <a:srgbClr val="000000"/>
                </a:solidFill>
                <a:latin typeface="Arial" pitchFamily="34" charset="0"/>
                <a:ea typeface="Arial" pitchFamily="34" charset="-122"/>
                <a:cs typeface="Arial" pitchFamily="34" charset="-120"/>
              </a:rPr>
              <a:t>(2006–14)</a:t>
            </a:r>
            <a:r>
              <a:rPr lang="en-US" sz="2200" dirty="0">
                <a:solidFill>
                  <a:srgbClr val="000000"/>
                </a:solidFill>
                <a:latin typeface="Arial" pitchFamily="34" charset="0"/>
                <a:ea typeface="Arial" pitchFamily="34" charset="-122"/>
                <a:cs typeface="Arial" pitchFamily="34" charset="-120"/>
              </a:rPr>
              <a:t> were more productive and less likely to close; building up their own IT capital raised their risk of closing </a:t>
            </a:r>
            <a:r>
              <a:rPr lang="en-US" sz="2200" i="1" dirty="0">
                <a:solidFill>
                  <a:srgbClr val="000000"/>
                </a:solidFill>
                <a:latin typeface="Arial" pitchFamily="34" charset="0"/>
                <a:ea typeface="Arial" pitchFamily="34" charset="-122"/>
                <a:cs typeface="Arial" pitchFamily="34" charset="-120"/>
              </a:rPr>
              <a:t>(Jin and McElheran 2025).</a:t>
            </a:r>
            <a:endParaRPr lang="en-US" sz="2200" dirty="0"/>
          </a:p>
          <a:p>
            <a:pPr marL="342900" indent="-342900">
              <a:spcAft>
                <a:spcPts val="2100"/>
              </a:spcAft>
              <a:buSzPct val="100000"/>
              <a:buChar char="•"/>
            </a:pPr>
            <a:r>
              <a:rPr lang="en-US" sz="2200" b="1" dirty="0">
                <a:solidFill>
                  <a:srgbClr val="000000"/>
                </a:solidFill>
                <a:latin typeface="Arial" pitchFamily="34" charset="0"/>
                <a:ea typeface="Arial" pitchFamily="34" charset="-122"/>
                <a:cs typeface="Arial" pitchFamily="34" charset="-120"/>
              </a:rPr>
              <a:t>UK firms:</a:t>
            </a:r>
            <a:r>
              <a:rPr lang="en-US" sz="2200" dirty="0">
                <a:solidFill>
                  <a:srgbClr val="000000"/>
                </a:solidFill>
                <a:latin typeface="Arial" pitchFamily="34" charset="0"/>
                <a:ea typeface="Arial" pitchFamily="34" charset="-122"/>
                <a:cs typeface="Arial" pitchFamily="34" charset="-120"/>
              </a:rPr>
              <a:t> The cloud raised young firms' employment by 14% and sales by 16% a year; while incumbents did not grow larger and gained less in productivity </a:t>
            </a:r>
            <a:r>
              <a:rPr lang="en-US" sz="2200" i="1" dirty="0">
                <a:solidFill>
                  <a:srgbClr val="000000"/>
                </a:solidFill>
                <a:latin typeface="Arial" pitchFamily="34" charset="0"/>
                <a:ea typeface="Arial" pitchFamily="34" charset="-122"/>
                <a:cs typeface="Arial" pitchFamily="34" charset="-120"/>
              </a:rPr>
              <a:t>(DeStefano, Kneller and Timmis 2025)</a:t>
            </a:r>
            <a:endParaRPr lang="en-US" sz="22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Ewens, Nanda &amp; Rhodes-Kropf (2018), JFE 128(3)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Jin &amp; McElheran (2025), Management Science 71(9)</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DeStefano, Kneller &amp; Timmis (2025), REStat 107(6)</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17</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The accounts: national and company</a:t>
            </a:r>
            <a:endParaRPr lang="en-US" sz="4800" dirty="0"/>
          </a:p>
        </p:txBody>
      </p:sp>
      <p:sp>
        <p:nvSpPr>
          <p:cNvPr id="4" name="Text 2"/>
          <p:cNvSpPr txBox="1"/>
          <p:nvPr/>
        </p:nvSpPr>
        <p:spPr>
          <a:xfrm>
            <a:off x="685800" y="3611880"/>
            <a:ext cx="10820095" cy="731520"/>
          </a:xfrm>
          <a:prstGeom prst="rect">
            <a:avLst/>
          </a:prstGeom>
          <a:noFill/>
          <a:ln/>
        </p:spPr>
        <p:txBody>
          <a:bodyPr wrap="square" lIns="0" tIns="0" rIns="0" bIns="0" rtlCol="0" anchor="t"/>
          <a:lstStyle/>
          <a:p>
            <a:pPr marL="0" indent="0" algn="ctr">
              <a:buNone/>
            </a:pP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700" b="1" dirty="0">
                <a:solidFill>
                  <a:srgbClr val="C0562B"/>
                </a:solidFill>
                <a:latin typeface="Georgia" pitchFamily="34" charset="0"/>
                <a:ea typeface="Georgia" pitchFamily="34" charset="-122"/>
                <a:cs typeface="Georgia" pitchFamily="34" charset="-120"/>
              </a:rPr>
              <a:t>National accounts: investment moves to the server owner</a:t>
            </a:r>
            <a:endParaRPr lang="en-US" sz="27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User firms usually record a purchased service; cloud providers record the investment</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18</a:t>
            </a:r>
            <a:endParaRPr lang="en-US" sz="1000" dirty="0"/>
          </a:p>
        </p:txBody>
      </p:sp>
      <p:sp>
        <p:nvSpPr>
          <p:cNvPr id="5" name="Text 3"/>
          <p:cNvSpPr txBox="1"/>
          <p:nvPr/>
        </p:nvSpPr>
        <p:spPr>
          <a:xfrm>
            <a:off x="685800" y="1920240"/>
            <a:ext cx="9601200" cy="146304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User firm:</a:t>
            </a:r>
            <a:r>
              <a:rPr lang="en-US" sz="2000" dirty="0">
                <a:solidFill>
                  <a:srgbClr val="000000"/>
                </a:solidFill>
                <a:latin typeface="Arial" pitchFamily="34" charset="0"/>
                <a:ea typeface="Arial" pitchFamily="34" charset="-122"/>
                <a:cs typeface="Arial" pitchFamily="34" charset="-120"/>
              </a:rPr>
              <a:t> its cloud bill is a payment for a service and almost always </a:t>
            </a:r>
            <a:r>
              <a:rPr lang="en-US" sz="2000" i="1" dirty="0">
                <a:solidFill>
                  <a:srgbClr val="000000"/>
                </a:solidFill>
                <a:latin typeface="Arial" pitchFamily="34" charset="0"/>
                <a:ea typeface="Arial" pitchFamily="34" charset="-122"/>
                <a:cs typeface="Arial" pitchFamily="34" charset="-120"/>
              </a:rPr>
              <a:t>intermediate consumption</a:t>
            </a:r>
            <a:endParaRPr lang="en-US" sz="2000" i="1"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Cloud provider:</a:t>
            </a:r>
            <a:r>
              <a:rPr lang="en-US" sz="2000" dirty="0">
                <a:solidFill>
                  <a:srgbClr val="000000"/>
                </a:solidFill>
                <a:latin typeface="Arial" pitchFamily="34" charset="0"/>
                <a:ea typeface="Arial" pitchFamily="34" charset="-122"/>
                <a:cs typeface="Arial" pitchFamily="34" charset="-120"/>
              </a:rPr>
              <a:t> its purchases of servers, and of buildings it owns, are </a:t>
            </a:r>
            <a:r>
              <a:rPr lang="en-US" sz="2000" i="1" dirty="0">
                <a:solidFill>
                  <a:srgbClr val="000000"/>
                </a:solidFill>
                <a:latin typeface="Arial" pitchFamily="34" charset="0"/>
                <a:ea typeface="Arial" pitchFamily="34" charset="-122"/>
                <a:cs typeface="Arial" pitchFamily="34" charset="-120"/>
              </a:rPr>
              <a:t>gross fixed capital formation</a:t>
            </a:r>
            <a:endParaRPr lang="en-US" sz="2000" i="1" dirty="0"/>
          </a:p>
        </p:txBody>
      </p:sp>
      <p:sp>
        <p:nvSpPr>
          <p:cNvPr id="6" name="Text 4"/>
          <p:cNvSpPr txBox="1"/>
          <p:nvPr/>
        </p:nvSpPr>
        <p:spPr>
          <a:xfrm>
            <a:off x="685800" y="3648456"/>
            <a:ext cx="9601200" cy="822960"/>
          </a:xfrm>
          <a:prstGeom prst="rect">
            <a:avLst/>
          </a:prstGeom>
          <a:noFill/>
          <a:ln/>
        </p:spPr>
        <p:txBody>
          <a:bodyPr wrap="square" lIns="0" tIns="0" rIns="0" bIns="0" rtlCol="0" anchor="t"/>
          <a:lstStyle/>
          <a:p>
            <a:pPr marL="0" indent="0">
              <a:buNone/>
            </a:pPr>
            <a:r>
              <a:rPr lang="en-US" sz="2000" i="1" dirty="0">
                <a:solidFill>
                  <a:srgbClr val="000000"/>
                </a:solidFill>
                <a:latin typeface="Arial" pitchFamily="34" charset="0"/>
                <a:ea typeface="Arial" pitchFamily="34" charset="-122"/>
                <a:cs typeface="Arial" pitchFamily="34" charset="-120"/>
              </a:rPr>
              <a:t>The cloud does not abolish fixed capital. It concentrates and relocates it, across firms, industries and borders.</a:t>
            </a:r>
            <a:endParaRPr lang="en-US" sz="2000" i="1"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ISWGNA guidance note DZ.8 (2023)</a:t>
            </a:r>
            <a:r>
              <a:rPr lang="en-US" sz="1000" dirty="0">
                <a:solidFill>
                  <a:srgbClr val="66717C"/>
                </a:solidFill>
                <a:latin typeface="Arial" pitchFamily="34" charset="0"/>
                <a:ea typeface="Arial" pitchFamily="34" charset="-122"/>
                <a:cs typeface="Arial" pitchFamily="34" charset="-120"/>
              </a:rPr>
              <a:t> on cloud computing for the 2025 SNA; </a:t>
            </a:r>
            <a:r>
              <a:rPr lang="en-US" sz="1000" u="sng" dirty="0">
                <a:solidFill>
                  <a:srgbClr val="66717C"/>
                </a:solidFill>
                <a:latin typeface="Arial" pitchFamily="34" charset="0"/>
                <a:ea typeface="Arial" pitchFamily="34" charset="-122"/>
                <a:cs typeface="Arial" pitchFamily="34" charset="-120"/>
                <a:hlinkClick r:id="rId4"/>
              </a:rPr>
              <a:t>Byrne, Corrado &amp; Sichel (2018)</a:t>
            </a:r>
            <a:r>
              <a:rPr lang="en-US" sz="1000" dirty="0">
                <a:solidFill>
                  <a:srgbClr val="66717C"/>
                </a:solidFill>
                <a:latin typeface="Arial" pitchFamily="34" charset="0"/>
                <a:ea typeface="Arial" pitchFamily="34" charset="-122"/>
                <a:cs typeface="Arial" pitchFamily="34" charset="-120"/>
              </a:rPr>
              <a:t>. Details in notes.</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800" b="1" dirty="0">
                <a:solidFill>
                  <a:srgbClr val="C0562B"/>
                </a:solidFill>
                <a:latin typeface="Georgia" pitchFamily="34" charset="0"/>
                <a:ea typeface="Georgia" pitchFamily="34" charset="-122"/>
                <a:cs typeface="Georgia" pitchFamily="34" charset="-120"/>
              </a:rPr>
              <a:t>Company accounts: capital turns into a recurring bill</a:t>
            </a:r>
            <a:endParaRPr lang="en-US" sz="28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The user firm becomes asset-light</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19</a:t>
            </a:r>
            <a:endParaRPr lang="en-US" sz="1000" dirty="0"/>
          </a:p>
        </p:txBody>
      </p:sp>
      <p:sp>
        <p:nvSpPr>
          <p:cNvPr id="5" name="Text 3"/>
          <p:cNvSpPr txBox="1"/>
          <p:nvPr/>
        </p:nvSpPr>
        <p:spPr>
          <a:xfrm>
            <a:off x="685800" y="1920240"/>
            <a:ext cx="9601200" cy="182880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Balance sheet:</a:t>
            </a:r>
            <a:r>
              <a:rPr lang="en-US" sz="2000" dirty="0">
                <a:solidFill>
                  <a:srgbClr val="000000"/>
                </a:solidFill>
                <a:latin typeface="Arial" pitchFamily="34" charset="0"/>
                <a:ea typeface="Arial" pitchFamily="34" charset="-122"/>
                <a:cs typeface="Arial" pitchFamily="34" charset="-120"/>
              </a:rPr>
              <a:t> property, plant and equipment (i.e. capital stock) falls</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Income statement:</a:t>
            </a:r>
            <a:r>
              <a:rPr lang="en-US" sz="2000" dirty="0">
                <a:solidFill>
                  <a:srgbClr val="000000"/>
                </a:solidFill>
                <a:latin typeface="Arial" pitchFamily="34" charset="0"/>
                <a:ea typeface="Arial" pitchFamily="34" charset="-122"/>
                <a:cs typeface="Arial" pitchFamily="34" charset="-120"/>
              </a:rPr>
              <a:t> Leads to depreciation falling; hosting fees are expensed as incurred </a:t>
            </a:r>
            <a:r>
              <a:rPr lang="en-US" sz="2000" i="1" dirty="0">
                <a:solidFill>
                  <a:srgbClr val="000000"/>
                </a:solidFill>
                <a:latin typeface="Arial" pitchFamily="34" charset="0"/>
                <a:ea typeface="Arial" pitchFamily="34" charset="-122"/>
                <a:cs typeface="Arial" pitchFamily="34" charset="-120"/>
              </a:rPr>
              <a:t>(counted as costs right away) </a:t>
            </a:r>
            <a:r>
              <a:rPr lang="en-US" sz="2000" dirty="0">
                <a:solidFill>
                  <a:srgbClr val="000000"/>
                </a:solidFill>
                <a:latin typeface="Arial" pitchFamily="34" charset="0"/>
                <a:ea typeface="Arial" pitchFamily="34" charset="-122"/>
                <a:cs typeface="Arial" pitchFamily="34" charset="-120"/>
              </a:rPr>
              <a:t>and these rise</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Cash-flow statement:</a:t>
            </a:r>
            <a:r>
              <a:rPr lang="en-US" sz="2000" dirty="0">
                <a:solidFill>
                  <a:srgbClr val="000000"/>
                </a:solidFill>
                <a:latin typeface="Arial" pitchFamily="34" charset="0"/>
                <a:ea typeface="Arial" pitchFamily="34" charset="-122"/>
                <a:cs typeface="Arial" pitchFamily="34" charset="-120"/>
              </a:rPr>
              <a:t> capital expenditure </a:t>
            </a:r>
            <a:r>
              <a:rPr lang="en-US" sz="2000" i="1" dirty="0">
                <a:solidFill>
                  <a:srgbClr val="000000"/>
                </a:solidFill>
                <a:latin typeface="Arial" pitchFamily="34" charset="0"/>
                <a:ea typeface="Arial" pitchFamily="34" charset="-122"/>
                <a:cs typeface="Arial" pitchFamily="34" charset="-120"/>
              </a:rPr>
              <a:t>(an investing outflow)</a:t>
            </a:r>
            <a:r>
              <a:rPr lang="en-US" sz="2000" dirty="0">
                <a:solidFill>
                  <a:srgbClr val="000000"/>
                </a:solidFill>
                <a:latin typeface="Arial" pitchFamily="34" charset="0"/>
                <a:ea typeface="Arial" pitchFamily="34" charset="-122"/>
                <a:cs typeface="Arial" pitchFamily="34" charset="-120"/>
              </a:rPr>
              <a:t> falls; operating outflows rise</a:t>
            </a:r>
            <a:endParaRPr lang="en-US" sz="2000" dirty="0"/>
          </a:p>
        </p:txBody>
      </p:sp>
      <p:sp>
        <p:nvSpPr>
          <p:cNvPr id="6" name="Text 4"/>
          <p:cNvSpPr txBox="1"/>
          <p:nvPr/>
        </p:nvSpPr>
        <p:spPr>
          <a:xfrm>
            <a:off x="685800" y="4297680"/>
            <a:ext cx="9601200" cy="45720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Capital vs expense is a company-accounts distinction, separate from the national accounts.</a:t>
            </a:r>
            <a:endParaRPr lang="en-US" sz="20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FASB ASU 2018-15</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4"/>
              </a:rPr>
              <a:t>ASC 230</a:t>
            </a:r>
            <a:r>
              <a:rPr lang="en-US" sz="1000" dirty="0">
                <a:solidFill>
                  <a:srgbClr val="66717C"/>
                </a:solidFill>
                <a:latin typeface="Arial" pitchFamily="34" charset="0"/>
                <a:ea typeface="Arial" pitchFamily="34" charset="-122"/>
                <a:cs typeface="Arial" pitchFamily="34" charset="-120"/>
              </a:rPr>
              <a:t> (US GAAP); </a:t>
            </a:r>
            <a:r>
              <a:rPr lang="en-US" sz="1000" u="sng" dirty="0">
                <a:solidFill>
                  <a:srgbClr val="66717C"/>
                </a:solidFill>
                <a:latin typeface="Arial" pitchFamily="34" charset="0"/>
                <a:ea typeface="Arial" pitchFamily="34" charset="-122"/>
                <a:cs typeface="Arial" pitchFamily="34" charset="-120"/>
                <a:hlinkClick r:id="rId5"/>
              </a:rPr>
              <a:t>IFRS Interpretations Committee agenda decision (2019)</a:t>
            </a:r>
            <a:r>
              <a:rPr lang="en-US" sz="1000" dirty="0">
                <a:solidFill>
                  <a:srgbClr val="66717C"/>
                </a:solidFill>
                <a:latin typeface="Arial" pitchFamily="34" charset="0"/>
                <a:ea typeface="Arial" pitchFamily="34" charset="-122"/>
                <a:cs typeface="Arial" pitchFamily="34" charset="-120"/>
              </a:rPr>
              <a:t>. Details in notes.</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20</a:t>
            </a:r>
            <a:endParaRPr lang="en-US" sz="1000" dirty="0"/>
          </a:p>
        </p:txBody>
      </p:sp>
      <p:sp>
        <p:nvSpPr>
          <p:cNvPr id="3" name="Text 1"/>
          <p:cNvSpPr txBox="1"/>
          <p:nvPr/>
        </p:nvSpPr>
        <p:spPr>
          <a:xfrm>
            <a:off x="685800" y="2148840"/>
            <a:ext cx="10820095" cy="1280160"/>
          </a:xfrm>
          <a:prstGeom prst="rect">
            <a:avLst/>
          </a:prstGeom>
          <a:noFill/>
          <a:ln/>
        </p:spPr>
        <p:txBody>
          <a:bodyPr wrap="square" lIns="0" tIns="0" rIns="0" bIns="0" rtlCol="0" anchor="ctr"/>
          <a:lstStyle/>
          <a:p>
            <a:pPr marL="0" indent="0" algn="ctr">
              <a:buNone/>
            </a:pPr>
            <a:r>
              <a:rPr lang="en-US" sz="4400" dirty="0">
                <a:solidFill>
                  <a:srgbClr val="C0562B"/>
                </a:solidFill>
                <a:latin typeface="Georgia" pitchFamily="34" charset="0"/>
                <a:ea typeface="Georgia" pitchFamily="34" charset="-122"/>
                <a:cs typeface="Georgia" pitchFamily="34" charset="-120"/>
              </a:rPr>
              <a:t>Part II: Accumulation and market power</a:t>
            </a:r>
            <a:endParaRPr lang="en-US" sz="4400" dirty="0"/>
          </a:p>
        </p:txBody>
      </p:sp>
      <p:sp>
        <p:nvSpPr>
          <p:cNvPr id="4" name="Text 2"/>
          <p:cNvSpPr txBox="1"/>
          <p:nvPr/>
        </p:nvSpPr>
        <p:spPr>
          <a:xfrm>
            <a:off x="1234440" y="3566160"/>
            <a:ext cx="9722815" cy="1005840"/>
          </a:xfrm>
          <a:prstGeom prst="rect">
            <a:avLst/>
          </a:prstGeom>
          <a:noFill/>
          <a:ln/>
        </p:spPr>
        <p:txBody>
          <a:bodyPr wrap="square" lIns="0" tIns="0" rIns="0" bIns="0" rtlCol="0" anchor="t"/>
          <a:lstStyle/>
          <a:p>
            <a:pPr marL="0" indent="0" algn="ctr">
              <a:buNone/>
            </a:pPr>
            <a:r>
              <a:rPr lang="en-US" sz="2400" dirty="0">
                <a:solidFill>
                  <a:srgbClr val="145A2D"/>
                </a:solidFill>
                <a:latin typeface="Arial" pitchFamily="34" charset="0"/>
                <a:ea typeface="Arial" pitchFamily="34" charset="-122"/>
                <a:cs typeface="Arial" pitchFamily="34" charset="-120"/>
              </a:rPr>
              <a:t>What structure of accumulation and market power has emerged around the cloud?</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300" b="1" dirty="0">
                <a:solidFill>
                  <a:srgbClr val="C0562B"/>
                </a:solidFill>
                <a:latin typeface="Georgia" pitchFamily="34" charset="0"/>
                <a:ea typeface="Georgia" pitchFamily="34" charset="-122"/>
                <a:cs typeface="Georgia" pitchFamily="34" charset="-120"/>
              </a:rPr>
              <a:t>A Brief History of AWS</a:t>
            </a:r>
            <a:endParaRPr lang="en-US" sz="23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Build out of Cape Town!</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21</a:t>
            </a:r>
            <a:endParaRPr lang="en-US" sz="1000" dirty="0"/>
          </a:p>
        </p:txBody>
      </p:sp>
      <p:sp>
        <p:nvSpPr>
          <p:cNvPr id="5" name="Text 3"/>
          <p:cNvSpPr txBox="1"/>
          <p:nvPr/>
        </p:nvSpPr>
        <p:spPr>
          <a:xfrm>
            <a:off x="685800" y="1783080"/>
            <a:ext cx="9601200" cy="4434840"/>
          </a:xfrm>
          <a:prstGeom prst="rect">
            <a:avLst/>
          </a:prstGeom>
          <a:noFill/>
          <a:ln/>
        </p:spPr>
        <p:txBody>
          <a:bodyPr wrap="square" lIns="0" tIns="0" rIns="0" bIns="0" rtlCol="0" anchor="t"/>
          <a:lstStyle/>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2006:</a:t>
            </a:r>
            <a:r>
              <a:rPr lang="en-US" sz="1900" dirty="0">
                <a:solidFill>
                  <a:srgbClr val="000000"/>
                </a:solidFill>
                <a:latin typeface="Arial" pitchFamily="34" charset="0"/>
                <a:ea typeface="Arial" pitchFamily="34" charset="-122"/>
                <a:cs typeface="Arial" pitchFamily="34" charset="-120"/>
              </a:rPr>
              <a:t> S3 sells storage, space to keep data such as files and backups, at 15¢ a gigabyte a month; EC2 sells computing power, virtual servers that run software, at 10¢ an hour; no minimum fee. Amazon set up a Cape Town development center in 2004 “to build … the technology behind Amazon EC2” </a:t>
            </a:r>
            <a:r>
              <a:rPr lang="en-US" sz="1900" i="1" dirty="0">
                <a:solidFill>
                  <a:srgbClr val="000000"/>
                </a:solidFill>
                <a:latin typeface="Arial" pitchFamily="34" charset="0"/>
                <a:ea typeface="Arial" pitchFamily="34" charset="-122"/>
                <a:cs typeface="Arial" pitchFamily="34" charset="-120"/>
              </a:rPr>
              <a:t>(Amazon, 2020)</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2009–14:</a:t>
            </a:r>
            <a:r>
              <a:rPr lang="en-US" sz="1900" dirty="0">
                <a:solidFill>
                  <a:srgbClr val="000000"/>
                </a:solidFill>
                <a:latin typeface="Arial" pitchFamily="34" charset="0"/>
                <a:ea typeface="Arial" pitchFamily="34" charset="-122"/>
                <a:cs typeface="Arial" pitchFamily="34" charset="-120"/>
              </a:rPr>
              <a:t> discounts for reserved capacity, managed databases, a separate cloud region for government; in 2013 AWS won a CIA contract over IBM despite bidding $54m more</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2012–18:</a:t>
            </a:r>
            <a:r>
              <a:rPr lang="en-US" sz="1900" dirty="0">
                <a:solidFill>
                  <a:srgbClr val="000000"/>
                </a:solidFill>
                <a:latin typeface="Arial" pitchFamily="34" charset="0"/>
                <a:ea typeface="Arial" pitchFamily="34" charset="-122"/>
                <a:cs typeface="Arial" pitchFamily="34" charset="-120"/>
              </a:rPr>
              <a:t> proprietary services </a:t>
            </a:r>
            <a:r>
              <a:rPr lang="en-US" sz="1900" i="1" dirty="0">
                <a:solidFill>
                  <a:srgbClr val="000000"/>
                </a:solidFill>
                <a:latin typeface="Arial" pitchFamily="34" charset="0"/>
                <a:ea typeface="Arial" pitchFamily="34" charset="-122"/>
                <a:cs typeface="Arial" pitchFamily="34" charset="-120"/>
              </a:rPr>
              <a:t>(DynamoDB, Redshift, Lambda)</a:t>
            </a:r>
            <a:r>
              <a:rPr lang="en-US" sz="1900" dirty="0">
                <a:solidFill>
                  <a:srgbClr val="000000"/>
                </a:solidFill>
                <a:latin typeface="Arial" pitchFamily="34" charset="0"/>
                <a:ea typeface="Arial" pitchFamily="34" charset="-122"/>
                <a:cs typeface="Arial" pitchFamily="34" charset="-120"/>
              </a:rPr>
              <a:t> and its own chips </a:t>
            </a:r>
            <a:r>
              <a:rPr lang="en-US" sz="1900" i="1" dirty="0">
                <a:solidFill>
                  <a:srgbClr val="000000"/>
                </a:solidFill>
                <a:latin typeface="Arial" pitchFamily="34" charset="0"/>
                <a:ea typeface="Arial" pitchFamily="34" charset="-122"/>
                <a:cs typeface="Arial" pitchFamily="34" charset="-120"/>
              </a:rPr>
              <a:t>(Graviton)</a:t>
            </a:r>
            <a:r>
              <a:rPr lang="en-US" sz="1900" dirty="0">
                <a:solidFill>
                  <a:srgbClr val="000000"/>
                </a:solidFill>
                <a:latin typeface="Arial" pitchFamily="34" charset="0"/>
                <a:ea typeface="Arial" pitchFamily="34" charset="-122"/>
                <a:cs typeface="Arial" pitchFamily="34" charset="-120"/>
              </a:rPr>
              <a:t>; AWS's results first reported in Q1 2015: $195m operating income on $1.57bn of sales </a:t>
            </a:r>
            <a:r>
              <a:rPr lang="en-US" sz="1900" i="1" dirty="0">
                <a:solidFill>
                  <a:srgbClr val="000000"/>
                </a:solidFill>
                <a:latin typeface="Arial" pitchFamily="34" charset="0"/>
                <a:ea typeface="Arial" pitchFamily="34" charset="-122"/>
                <a:cs typeface="Arial" pitchFamily="34" charset="-120"/>
              </a:rPr>
              <a:t>(restated)</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2023–26:</a:t>
            </a:r>
            <a:r>
              <a:rPr lang="en-US" sz="1900" dirty="0">
                <a:solidFill>
                  <a:srgbClr val="000000"/>
                </a:solidFill>
                <a:latin typeface="Arial" pitchFamily="34" charset="0"/>
                <a:ea typeface="Arial" pitchFamily="34" charset="-122"/>
                <a:cs typeface="Arial" pitchFamily="34" charset="-120"/>
              </a:rPr>
              <a:t> distributor of AI labs' models, their landlord and an investor in them; $45.6bn of operating profit in 2025; Amazon's backlog, mostly AWS, reached $496bn by mid-2026</a:t>
            </a:r>
            <a:endParaRPr lang="en-US" sz="19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Amazon (2006, 2020)</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AWS (2006)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GAO B-407073.3 (2013)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AWS v. United States, 113 Fed. Cl. 102 (2013)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Amazon 10-Q (Q1 2016, restated)</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10-K FY2025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10-Q Q2 2026</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22</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Concentration</a:t>
            </a:r>
            <a:endParaRPr lang="en-US" sz="4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100" b="1" dirty="0">
                <a:solidFill>
                  <a:srgbClr val="C0562B"/>
                </a:solidFill>
                <a:latin typeface="Georgia" pitchFamily="34" charset="0"/>
                <a:ea typeface="Georgia" pitchFamily="34" charset="-122"/>
                <a:cs typeface="Georgia" pitchFamily="34" charset="-120"/>
              </a:rPr>
              <a:t>Concentration: two or three firms supply 60–80%</a:t>
            </a:r>
            <a:endParaRPr lang="en-US" sz="31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Competition authorities' findings on cloud services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23</a:t>
            </a:r>
            <a:endParaRPr lang="en-US" sz="1000" dirty="0"/>
          </a:p>
        </p:txBody>
      </p:sp>
      <p:sp>
        <p:nvSpPr>
          <p:cNvPr id="5" name="Text 3"/>
          <p:cNvSpPr txBox="1"/>
          <p:nvPr/>
        </p:nvSpPr>
        <p:spPr>
          <a:xfrm>
            <a:off x="685800" y="1920240"/>
            <a:ext cx="9601200" cy="2286000"/>
          </a:xfrm>
          <a:prstGeom prst="rect">
            <a:avLst/>
          </a:prstGeom>
          <a:noFill/>
          <a:ln/>
        </p:spPr>
        <p:txBody>
          <a:bodyPr wrap="square" lIns="0" tIns="0" rIns="0" bIns="0" rtlCol="0" anchor="t"/>
          <a:lstStyle/>
          <a:p>
            <a:pPr marL="342900" indent="-342900">
              <a:spcAft>
                <a:spcPts val="1700"/>
              </a:spcAft>
              <a:buSzPct val="100000"/>
              <a:buChar char="•"/>
            </a:pPr>
            <a:r>
              <a:rPr lang="en-US" sz="2200" b="1" dirty="0">
                <a:solidFill>
                  <a:srgbClr val="000000"/>
                </a:solidFill>
                <a:latin typeface="Arial" pitchFamily="34" charset="0"/>
                <a:ea typeface="Arial" pitchFamily="34" charset="-122"/>
                <a:cs typeface="Arial" pitchFamily="34" charset="-120"/>
              </a:rPr>
              <a:t>United Kingdom:</a:t>
            </a:r>
            <a:r>
              <a:rPr lang="en-US" sz="2200" dirty="0">
                <a:solidFill>
                  <a:srgbClr val="000000"/>
                </a:solidFill>
                <a:latin typeface="Arial" pitchFamily="34" charset="0"/>
                <a:ea typeface="Arial" pitchFamily="34" charset="-122"/>
                <a:cs typeface="Arial" pitchFamily="34" charset="-120"/>
              </a:rPr>
              <a:t> 70–80% by AWS + Microsoft in 2022 </a:t>
            </a:r>
            <a:r>
              <a:rPr lang="en-US" sz="2200" i="1" dirty="0">
                <a:solidFill>
                  <a:srgbClr val="000000"/>
                </a:solidFill>
                <a:latin typeface="Arial" pitchFamily="34" charset="0"/>
                <a:ea typeface="Arial" pitchFamily="34" charset="-122"/>
                <a:cs typeface="Arial" pitchFamily="34" charset="-120"/>
              </a:rPr>
              <a:t>(Ofcom)</a:t>
            </a:r>
            <a:endParaRPr lang="en-US" sz="2200" dirty="0"/>
          </a:p>
          <a:p>
            <a:pPr marL="342900" indent="-342900">
              <a:spcAft>
                <a:spcPts val="1700"/>
              </a:spcAft>
              <a:buSzPct val="100000"/>
              <a:buChar char="•"/>
            </a:pPr>
            <a:r>
              <a:rPr lang="en-US" sz="2200" b="1" dirty="0">
                <a:solidFill>
                  <a:srgbClr val="000000"/>
                </a:solidFill>
                <a:latin typeface="Arial" pitchFamily="34" charset="0"/>
                <a:ea typeface="Arial" pitchFamily="34" charset="-122"/>
                <a:cs typeface="Arial" pitchFamily="34" charset="-120"/>
              </a:rPr>
              <a:t>UK, EEA:</a:t>
            </a:r>
            <a:r>
              <a:rPr lang="en-US" sz="2200" dirty="0">
                <a:solidFill>
                  <a:srgbClr val="000000"/>
                </a:solidFill>
                <a:latin typeface="Arial" pitchFamily="34" charset="0"/>
                <a:ea typeface="Arial" pitchFamily="34" charset="-122"/>
                <a:cs typeface="Arial" pitchFamily="34" charset="-120"/>
              </a:rPr>
              <a:t> 60–80% by Microsoft + AWS </a:t>
            </a:r>
            <a:r>
              <a:rPr lang="en-US" sz="2200" i="1" dirty="0">
                <a:solidFill>
                  <a:srgbClr val="000000"/>
                </a:solidFill>
                <a:latin typeface="Arial" pitchFamily="34" charset="0"/>
                <a:ea typeface="Arial" pitchFamily="34" charset="-122"/>
                <a:cs typeface="Arial" pitchFamily="34" charset="-120"/>
              </a:rPr>
              <a:t>(IaaS: renting servers and storage) in </a:t>
            </a:r>
            <a:r>
              <a:rPr lang="en-US" sz="2200" dirty="0">
                <a:solidFill>
                  <a:srgbClr val="000000"/>
                </a:solidFill>
                <a:latin typeface="Arial" pitchFamily="34" charset="0"/>
                <a:ea typeface="Arial" pitchFamily="34" charset="-122"/>
                <a:cs typeface="Arial" pitchFamily="34" charset="-120"/>
              </a:rPr>
              <a:t>2024 </a:t>
            </a:r>
            <a:r>
              <a:rPr lang="en-US" sz="2200" i="1" dirty="0">
                <a:solidFill>
                  <a:srgbClr val="000000"/>
                </a:solidFill>
                <a:latin typeface="Arial" pitchFamily="34" charset="0"/>
                <a:ea typeface="Arial" pitchFamily="34" charset="-122"/>
                <a:cs typeface="Arial" pitchFamily="34" charset="-120"/>
              </a:rPr>
              <a:t>(CMA, Competition and Markets Authority; EEA = European Economic Area)</a:t>
            </a:r>
            <a:endParaRPr lang="en-US" sz="2200" dirty="0"/>
          </a:p>
          <a:p>
            <a:pPr marL="342900" indent="-342900">
              <a:spcAft>
                <a:spcPts val="1700"/>
              </a:spcAft>
              <a:buSzPct val="100000"/>
              <a:buChar char="•"/>
            </a:pPr>
            <a:r>
              <a:rPr lang="en-US" sz="2200" b="1" dirty="0">
                <a:solidFill>
                  <a:srgbClr val="000000"/>
                </a:solidFill>
                <a:latin typeface="Arial" pitchFamily="34" charset="0"/>
                <a:ea typeface="Arial" pitchFamily="34" charset="-122"/>
                <a:cs typeface="Arial" pitchFamily="34" charset="-120"/>
              </a:rPr>
              <a:t>Netherlands:</a:t>
            </a:r>
            <a:r>
              <a:rPr lang="en-US" sz="2200" dirty="0">
                <a:solidFill>
                  <a:srgbClr val="000000"/>
                </a:solidFill>
                <a:latin typeface="Arial" pitchFamily="34" charset="0"/>
                <a:ea typeface="Arial" pitchFamily="34" charset="-122"/>
                <a:cs typeface="Arial" pitchFamily="34" charset="-120"/>
              </a:rPr>
              <a:t> 70–80% by Microsoft Azure + AWS, all cloud services except productivity software in 2020 </a:t>
            </a:r>
            <a:r>
              <a:rPr lang="en-US" sz="2200" i="1" dirty="0">
                <a:solidFill>
                  <a:srgbClr val="000000"/>
                </a:solidFill>
                <a:latin typeface="Arial" pitchFamily="34" charset="0"/>
                <a:ea typeface="Arial" pitchFamily="34" charset="-122"/>
                <a:cs typeface="Arial" pitchFamily="34" charset="-120"/>
              </a:rPr>
              <a:t>(ACM, Authority for Consumers and Markets)</a:t>
            </a:r>
            <a:endParaRPr lang="en-US" sz="2200" dirty="0"/>
          </a:p>
          <a:p>
            <a:pPr marL="342900" indent="-342900">
              <a:spcAft>
                <a:spcPts val="1700"/>
              </a:spcAft>
              <a:buSzPct val="100000"/>
              <a:buChar char="•"/>
            </a:pPr>
            <a:r>
              <a:rPr lang="en-US" sz="2200" b="1" dirty="0">
                <a:solidFill>
                  <a:srgbClr val="000000"/>
                </a:solidFill>
                <a:latin typeface="Arial" pitchFamily="34" charset="0"/>
                <a:ea typeface="Arial" pitchFamily="34" charset="-122"/>
                <a:cs typeface="Arial" pitchFamily="34" charset="-120"/>
              </a:rPr>
              <a:t>Japan:</a:t>
            </a:r>
            <a:r>
              <a:rPr lang="en-US" sz="2200" dirty="0">
                <a:solidFill>
                  <a:srgbClr val="000000"/>
                </a:solidFill>
                <a:latin typeface="Arial" pitchFamily="34" charset="0"/>
                <a:ea typeface="Arial" pitchFamily="34" charset="-122"/>
                <a:cs typeface="Arial" pitchFamily="34" charset="-120"/>
              </a:rPr>
              <a:t> 60–70% by AWS, Microsoft, Google in FY2020 </a:t>
            </a:r>
            <a:r>
              <a:rPr lang="en-US" sz="2200" i="1" dirty="0">
                <a:solidFill>
                  <a:srgbClr val="000000"/>
                </a:solidFill>
                <a:latin typeface="Arial" pitchFamily="34" charset="0"/>
                <a:ea typeface="Arial" pitchFamily="34" charset="-122"/>
                <a:cs typeface="Arial" pitchFamily="34" charset="-120"/>
              </a:rPr>
              <a:t>(JFTC, Japan Fair Trade Commission)</a:t>
            </a:r>
            <a:endParaRPr lang="en-US" sz="22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Ofcom (2023)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CMA (2025)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ACM (2022)</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JFTC (2022)</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Amazon</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8"/>
              </a:rPr>
              <a:t>Alphabet 10-Ks FY2025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Microsoft 8-K (Sep 2026)</a:t>
            </a:r>
            <a:r>
              <a:rPr lang="en-US" sz="1000" dirty="0">
                <a:solidFill>
                  <a:srgbClr val="66717C"/>
                </a:solidFill>
                <a:latin typeface="Arial" pitchFamily="34" charset="0"/>
                <a:ea typeface="Arial" pitchFamily="34" charset="-122"/>
                <a:cs typeface="Arial" pitchFamily="34" charset="-120"/>
              </a:rPr>
              <a:t>. Ranges as published.</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Why the infrastructure layer concentrates</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Sunk costs, scale and scope favor a few giants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24</a:t>
            </a:r>
            <a:endParaRPr lang="en-US" sz="1000" dirty="0"/>
          </a:p>
        </p:txBody>
      </p:sp>
      <p:sp>
        <p:nvSpPr>
          <p:cNvPr id="5" name="Text 3"/>
          <p:cNvSpPr txBox="1"/>
          <p:nvPr/>
        </p:nvSpPr>
        <p:spPr>
          <a:xfrm>
            <a:off x="685800" y="1874520"/>
            <a:ext cx="9601200" cy="45720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When firms buy computing as a service instead of buying servers, the cloud providers must make the investment </a:t>
            </a:r>
            <a:r>
              <a:rPr lang="en-US" sz="2000" i="1" dirty="0">
                <a:solidFill>
                  <a:srgbClr val="000000"/>
                </a:solidFill>
                <a:latin typeface="Arial" pitchFamily="34" charset="0"/>
                <a:ea typeface="Arial" pitchFamily="34" charset="-122"/>
                <a:cs typeface="Arial" pitchFamily="34" charset="-120"/>
              </a:rPr>
              <a:t>(capital expenditure, or CapEx)</a:t>
            </a:r>
            <a:r>
              <a:rPr lang="en-US" sz="2000" dirty="0">
                <a:solidFill>
                  <a:srgbClr val="000000"/>
                </a:solidFill>
                <a:latin typeface="Arial" pitchFamily="34" charset="0"/>
                <a:ea typeface="Arial" pitchFamily="34" charset="-122"/>
                <a:cs typeface="Arial" pitchFamily="34" charset="-120"/>
              </a:rPr>
              <a:t> for them.</a:t>
            </a:r>
            <a:endParaRPr lang="en-US" sz="2000" dirty="0"/>
          </a:p>
        </p:txBody>
      </p:sp>
      <p:sp>
        <p:nvSpPr>
          <p:cNvPr id="7" name="Text 5"/>
          <p:cNvSpPr txBox="1"/>
          <p:nvPr/>
        </p:nvSpPr>
        <p:spPr>
          <a:xfrm>
            <a:off x="929487" y="3429000"/>
            <a:ext cx="9601200" cy="365760"/>
          </a:xfrm>
          <a:prstGeom prst="rect">
            <a:avLst/>
          </a:prstGeom>
          <a:noFill/>
          <a:ln/>
        </p:spPr>
        <p:txBody>
          <a:bodyPr wrap="square" lIns="0" tIns="0" rIns="0" bIns="0" rtlCol="0" anchor="t"/>
          <a:lstStyle/>
          <a:p>
            <a:pPr marL="0" indent="0">
              <a:buNone/>
            </a:pPr>
            <a:r>
              <a:rPr lang="en-US" sz="1800" dirty="0">
                <a:solidFill>
                  <a:srgbClr val="000000"/>
                </a:solidFill>
                <a:latin typeface="Arial" pitchFamily="34" charset="0"/>
                <a:ea typeface="Arial" pitchFamily="34" charset="-122"/>
                <a:cs typeface="Arial" pitchFamily="34" charset="-120"/>
              </a:rPr>
              <a:t>UK Competition and Markets Authority </a:t>
            </a:r>
            <a:r>
              <a:rPr lang="en-US" sz="1800" i="1" dirty="0">
                <a:solidFill>
                  <a:srgbClr val="000000"/>
                </a:solidFill>
                <a:latin typeface="Arial" pitchFamily="34" charset="0"/>
                <a:ea typeface="Arial" pitchFamily="34" charset="-122"/>
                <a:cs typeface="Arial" pitchFamily="34" charset="-120"/>
              </a:rPr>
              <a:t>(2025)</a:t>
            </a:r>
            <a:r>
              <a:rPr lang="en-US" sz="1800" dirty="0">
                <a:solidFill>
                  <a:srgbClr val="000000"/>
                </a:solidFill>
                <a:latin typeface="Arial" pitchFamily="34" charset="0"/>
                <a:ea typeface="Arial" pitchFamily="34" charset="-122"/>
                <a:cs typeface="Arial" pitchFamily="34" charset="-120"/>
              </a:rPr>
              <a:t>, final decision, para 5.9</a:t>
            </a:r>
            <a:endParaRPr lang="en-US" sz="1800" dirty="0"/>
          </a:p>
        </p:txBody>
      </p:sp>
      <p:sp>
        <p:nvSpPr>
          <p:cNvPr id="8" name="Text 6"/>
          <p:cNvSpPr txBox="1"/>
          <p:nvPr/>
        </p:nvSpPr>
        <p:spPr>
          <a:xfrm>
            <a:off x="685800" y="4151376"/>
            <a:ext cx="9601200" cy="173736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Sunk:</a:t>
            </a:r>
            <a:r>
              <a:rPr lang="en-US" sz="2000" dirty="0">
                <a:solidFill>
                  <a:srgbClr val="000000"/>
                </a:solidFill>
                <a:latin typeface="Arial" pitchFamily="34" charset="0"/>
                <a:ea typeface="Arial" pitchFamily="34" charset="-122"/>
                <a:cs typeface="Arial" pitchFamily="34" charset="-120"/>
              </a:rPr>
              <a:t> specific assets with little resale value</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Scale:</a:t>
            </a:r>
            <a:r>
              <a:rPr lang="en-US" sz="2000" dirty="0">
                <a:solidFill>
                  <a:srgbClr val="000000"/>
                </a:solidFill>
                <a:latin typeface="Arial" pitchFamily="34" charset="0"/>
                <a:ea typeface="Arial" pitchFamily="34" charset="-122"/>
                <a:cs typeface="Arial" pitchFamily="34" charset="-120"/>
              </a:rPr>
              <a:t> cheaper hardware in bulk; servers kept busier</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Scope:</a:t>
            </a:r>
            <a:r>
              <a:rPr lang="en-US" sz="2000" dirty="0">
                <a:solidFill>
                  <a:srgbClr val="000000"/>
                </a:solidFill>
                <a:latin typeface="Arial" pitchFamily="34" charset="0"/>
                <a:ea typeface="Arial" pitchFamily="34" charset="-122"/>
                <a:cs typeface="Arial" pitchFamily="34" charset="-120"/>
              </a:rPr>
              <a:t> one cloud provider for computing, data and AI</a:t>
            </a:r>
            <a:endParaRPr lang="en-US" sz="2000" dirty="0"/>
          </a:p>
        </p:txBody>
      </p:sp>
      <p:sp>
        <p:nvSpPr>
          <p:cNvPr id="9" name="Text 7"/>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CMA (2025) final decision</a:t>
            </a:r>
            <a:r>
              <a:rPr lang="en-US" sz="1000" dirty="0">
                <a:solidFill>
                  <a:srgbClr val="66717C"/>
                </a:solidFill>
                <a:latin typeface="Arial" pitchFamily="34" charset="0"/>
                <a:ea typeface="Arial" pitchFamily="34" charset="-122"/>
                <a:cs typeface="Arial" pitchFamily="34" charset="-120"/>
              </a:rPr>
              <a:t>, paras 5.9, 5.40, 5.81; </a:t>
            </a:r>
            <a:r>
              <a:rPr lang="en-US" sz="1000" u="sng" dirty="0">
                <a:solidFill>
                  <a:srgbClr val="66717C"/>
                </a:solidFill>
                <a:latin typeface="Arial" pitchFamily="34" charset="0"/>
                <a:ea typeface="Arial" pitchFamily="34" charset="-122"/>
                <a:cs typeface="Arial" pitchFamily="34" charset="-120"/>
                <a:hlinkClick r:id="rId4"/>
              </a:rPr>
              <a:t>Ofcom (2023)</a:t>
            </a:r>
            <a:r>
              <a:rPr lang="en-US" sz="1000" dirty="0">
                <a:solidFill>
                  <a:srgbClr val="66717C"/>
                </a:solidFill>
                <a:latin typeface="Arial" pitchFamily="34" charset="0"/>
                <a:ea typeface="Arial" pitchFamily="34" charset="-122"/>
                <a:cs typeface="Arial" pitchFamily="34" charset="-120"/>
              </a:rPr>
              <a:t>, paras 6.19–6.20; </a:t>
            </a:r>
            <a:r>
              <a:rPr lang="en-US" sz="1000" u="sng" dirty="0">
                <a:solidFill>
                  <a:srgbClr val="66717C"/>
                </a:solidFill>
                <a:latin typeface="Arial" pitchFamily="34" charset="0"/>
                <a:ea typeface="Arial" pitchFamily="34" charset="-122"/>
                <a:cs typeface="Arial" pitchFamily="34" charset="-120"/>
                <a:hlinkClick r:id="rId5"/>
              </a:rPr>
              <a:t>Autorité de la concurrence (2023), para 213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OECD (2025)</a:t>
            </a:r>
            <a:r>
              <a:rPr lang="en-US" sz="1000" dirty="0">
                <a:solidFill>
                  <a:srgbClr val="66717C"/>
                </a:solidFill>
                <a:latin typeface="Arial" pitchFamily="34" charset="0"/>
                <a:ea typeface="Arial" pitchFamily="34" charset="-122"/>
                <a:cs typeface="Arial" pitchFamily="34" charset="-120"/>
              </a:rPr>
              <a:t>.</a:t>
            </a:r>
            <a:endParaRPr lang="en-US" sz="1000" dirty="0"/>
          </a:p>
        </p:txBody>
      </p:sp>
      <p:sp>
        <p:nvSpPr>
          <p:cNvPr id="10" name="Text 4">
            <a:extLst>
              <a:ext uri="{FF2B5EF4-FFF2-40B4-BE49-F238E27FC236}">
                <a16:creationId xmlns:a16="http://schemas.microsoft.com/office/drawing/2014/main" id="{790F8B65-3AB9-9ED4-BA5F-39F074CBE1DD}"/>
              </a:ext>
            </a:extLst>
          </p:cNvPr>
          <p:cNvSpPr txBox="1"/>
          <p:nvPr/>
        </p:nvSpPr>
        <p:spPr>
          <a:xfrm>
            <a:off x="929487" y="2587752"/>
            <a:ext cx="9601200" cy="77724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a:t>
            </a:r>
            <a:r>
              <a:rPr lang="en-US" sz="2000" i="1" dirty="0">
                <a:solidFill>
                  <a:srgbClr val="000000"/>
                </a:solidFill>
                <a:latin typeface="Arial" pitchFamily="34" charset="0"/>
                <a:ea typeface="Arial" pitchFamily="34" charset="-122"/>
                <a:cs typeface="Arial" pitchFamily="34" charset="-120"/>
              </a:rPr>
              <a:t>As the CapEx is in specific assets, with limited resale value, the cloud providers’ CapEx therefore represent unavoidable ‘sunk’ costs</a:t>
            </a:r>
            <a:r>
              <a:rPr lang="en-US" sz="2000" dirty="0">
                <a:solidFill>
                  <a:srgbClr val="000000"/>
                </a:solidFill>
                <a:latin typeface="Arial" pitchFamily="34" charset="0"/>
                <a:ea typeface="Arial" pitchFamily="34" charset="-122"/>
                <a:cs typeface="Arial" pitchFamily="34" charset="-120"/>
              </a:rPr>
              <a:t>.” </a:t>
            </a:r>
            <a:r>
              <a:rPr lang="en-US" sz="2000" i="1" dirty="0">
                <a:solidFill>
                  <a:srgbClr val="000000"/>
                </a:solidFill>
                <a:latin typeface="Arial" pitchFamily="34" charset="0"/>
                <a:ea typeface="Arial" pitchFamily="34" charset="-122"/>
                <a:cs typeface="Arial" pitchFamily="34" charset="-120"/>
              </a:rPr>
              <a:t>(Autorité de la concurrence, France's competition authority, 2023, para 213)</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700" b="1" dirty="0">
                <a:solidFill>
                  <a:srgbClr val="C0562B"/>
                </a:solidFill>
                <a:latin typeface="Georgia" pitchFamily="34" charset="0"/>
                <a:ea typeface="Georgia" pitchFamily="34" charset="-122"/>
                <a:cs typeface="Georgia" pitchFamily="34" charset="-120"/>
              </a:rPr>
              <a:t>Concentration: three cost advantages favor the biggest</a:t>
            </a:r>
            <a:endParaRPr lang="en-US" sz="27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Pooling, upfront fixed costs and buying power</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25</a:t>
            </a:r>
            <a:endParaRPr lang="en-US" sz="1000" dirty="0"/>
          </a:p>
        </p:txBody>
      </p:sp>
      <p:sp>
        <p:nvSpPr>
          <p:cNvPr id="5" name="Text 3"/>
          <p:cNvSpPr txBox="1"/>
          <p:nvPr/>
        </p:nvSpPr>
        <p:spPr>
          <a:xfrm>
            <a:off x="591207" y="1536192"/>
            <a:ext cx="9601200" cy="3657600"/>
          </a:xfrm>
          <a:prstGeom prst="rect">
            <a:avLst/>
          </a:prstGeom>
          <a:noFill/>
          <a:ln/>
        </p:spPr>
        <p:txBody>
          <a:bodyPr wrap="square" lIns="0" tIns="0" rIns="0" bIns="0" rtlCol="0" anchor="t"/>
          <a:lstStyle/>
          <a:p>
            <a:pPr marL="342900" indent="-342900">
              <a:spcAft>
                <a:spcPts val="1700"/>
              </a:spcAft>
              <a:buSzPct val="100000"/>
              <a:buChar char="•"/>
            </a:pPr>
            <a:r>
              <a:rPr lang="en-US" sz="1700" b="1" dirty="0">
                <a:solidFill>
                  <a:srgbClr val="000000"/>
                </a:solidFill>
                <a:latin typeface="Arial" pitchFamily="34" charset="0"/>
                <a:ea typeface="Arial" pitchFamily="34" charset="-122"/>
                <a:cs typeface="Arial" pitchFamily="34" charset="-120"/>
              </a:rPr>
              <a:t>Pooling:</a:t>
            </a:r>
            <a:r>
              <a:rPr lang="en-US" sz="1700" dirty="0">
                <a:solidFill>
                  <a:srgbClr val="000000"/>
                </a:solidFill>
                <a:latin typeface="Arial" pitchFamily="34" charset="0"/>
                <a:ea typeface="Arial" pitchFamily="34" charset="-122"/>
                <a:cs typeface="Arial" pitchFamily="34" charset="-120"/>
              </a:rPr>
              <a:t> Raises utilization </a:t>
            </a:r>
            <a:r>
              <a:rPr lang="en-US" sz="1700" i="1" dirty="0">
                <a:solidFill>
                  <a:srgbClr val="000000"/>
                </a:solidFill>
                <a:latin typeface="Arial" pitchFamily="34" charset="0"/>
                <a:ea typeface="Arial" pitchFamily="34" charset="-122"/>
                <a:cs typeface="Arial" pitchFamily="34" charset="-120"/>
              </a:rPr>
              <a:t>(how busy the servers are)</a:t>
            </a:r>
            <a:r>
              <a:rPr lang="en-US" sz="1700" dirty="0">
                <a:solidFill>
                  <a:srgbClr val="000000"/>
                </a:solidFill>
                <a:latin typeface="Arial" pitchFamily="34" charset="0"/>
                <a:ea typeface="Arial" pitchFamily="34" charset="-122"/>
                <a:cs typeface="Arial" pitchFamily="34" charset="-120"/>
              </a:rPr>
              <a:t>. A firm that owns its servers must buy for its own peak, so they sit idle most of the time. A cloud provider serving firms whose peaks fall at different times needs far less spare capacity: with identical, uncorrelated demands, four times as many customers need only twice the buffer. Larger cloud providers generally keep their machines busier (UK competition authority).</a:t>
            </a:r>
            <a:endParaRPr lang="en-US" sz="1700" dirty="0"/>
          </a:p>
          <a:p>
            <a:pPr marL="342900" indent="-342900">
              <a:spcAft>
                <a:spcPts val="1700"/>
              </a:spcAft>
              <a:buSzPct val="100000"/>
              <a:buChar char="•"/>
            </a:pPr>
            <a:r>
              <a:rPr lang="en-US" sz="1700" b="1" dirty="0">
                <a:solidFill>
                  <a:srgbClr val="000000"/>
                </a:solidFill>
                <a:latin typeface="Arial" pitchFamily="34" charset="0"/>
                <a:ea typeface="Arial" pitchFamily="34" charset="-122"/>
                <a:cs typeface="Arial" pitchFamily="34" charset="-120"/>
              </a:rPr>
              <a:t>Fixed costs:</a:t>
            </a:r>
            <a:r>
              <a:rPr lang="en-US" sz="1700" dirty="0">
                <a:solidFill>
                  <a:srgbClr val="000000"/>
                </a:solidFill>
                <a:latin typeface="Arial" pitchFamily="34" charset="0"/>
                <a:ea typeface="Arial" pitchFamily="34" charset="-122"/>
                <a:cs typeface="Arial" pitchFamily="34" charset="-120"/>
              </a:rPr>
              <a:t> large and paid upfront. Buildings, grid connections and chips are paid for before the first customer arrives: $493bn of capital spending by four cloud providers </a:t>
            </a:r>
            <a:r>
              <a:rPr lang="en-US" sz="1700" i="1" dirty="0">
                <a:solidFill>
                  <a:srgbClr val="000000"/>
                </a:solidFill>
                <a:latin typeface="Arial" pitchFamily="34" charset="0"/>
                <a:ea typeface="Arial" pitchFamily="34" charset="-122"/>
                <a:cs typeface="Arial" pitchFamily="34" charset="-120"/>
              </a:rPr>
              <a:t>(company-wide, not only cloud)</a:t>
            </a:r>
            <a:r>
              <a:rPr lang="en-US" sz="1700" dirty="0">
                <a:solidFill>
                  <a:srgbClr val="000000"/>
                </a:solidFill>
                <a:latin typeface="Arial" pitchFamily="34" charset="0"/>
                <a:ea typeface="Arial" pitchFamily="34" charset="-122"/>
                <a:cs typeface="Arial" pitchFamily="34" charset="-120"/>
              </a:rPr>
              <a:t> in twelve months. Average cost falls as output grows, and an entrant that fails cannot fully recover the money.</a:t>
            </a:r>
            <a:endParaRPr lang="en-US" sz="1700" dirty="0"/>
          </a:p>
          <a:p>
            <a:pPr marL="342900" indent="-342900">
              <a:spcAft>
                <a:spcPts val="1700"/>
              </a:spcAft>
              <a:buSzPct val="100000"/>
              <a:buChar char="•"/>
            </a:pPr>
            <a:r>
              <a:rPr lang="en-US" sz="1700" b="1" dirty="0">
                <a:solidFill>
                  <a:srgbClr val="000000"/>
                </a:solidFill>
                <a:latin typeface="Arial" pitchFamily="34" charset="0"/>
                <a:ea typeface="Arial" pitchFamily="34" charset="-122"/>
                <a:cs typeface="Arial" pitchFamily="34" charset="-120"/>
              </a:rPr>
              <a:t>Buying power:</a:t>
            </a:r>
            <a:r>
              <a:rPr lang="en-US" sz="1700" dirty="0">
                <a:solidFill>
                  <a:srgbClr val="000000"/>
                </a:solidFill>
                <a:latin typeface="Arial" pitchFamily="34" charset="0"/>
                <a:ea typeface="Arial" pitchFamily="34" charset="-122"/>
                <a:cs typeface="Arial" pitchFamily="34" charset="-120"/>
              </a:rPr>
              <a:t> size buys scarce inputs on better terms: hardware up to 30% cheaper in bulk </a:t>
            </a:r>
            <a:r>
              <a:rPr lang="en-US" sz="1700" i="1" dirty="0">
                <a:solidFill>
                  <a:srgbClr val="000000"/>
                </a:solidFill>
                <a:latin typeface="Arial" pitchFamily="34" charset="0"/>
                <a:ea typeface="Arial" pitchFamily="34" charset="-122"/>
                <a:cs typeface="Arial" pitchFamily="34" charset="-120"/>
              </a:rPr>
              <a:t>(a 2010 Microsoft study, cited by Ofcom)</a:t>
            </a:r>
            <a:r>
              <a:rPr lang="en-US" sz="1700" dirty="0">
                <a:solidFill>
                  <a:srgbClr val="000000"/>
                </a:solidFill>
                <a:latin typeface="Arial" pitchFamily="34" charset="0"/>
                <a:ea typeface="Arial" pitchFamily="34" charset="-122"/>
                <a:cs typeface="Arial" pitchFamily="34" charset="-120"/>
              </a:rPr>
              <a:t>; long-term power contracts; and own AI chips </a:t>
            </a:r>
            <a:r>
              <a:rPr lang="en-US" sz="1700" i="1" dirty="0">
                <a:solidFill>
                  <a:srgbClr val="000000"/>
                </a:solidFill>
                <a:latin typeface="Arial" pitchFamily="34" charset="0"/>
                <a:ea typeface="Arial" pitchFamily="34" charset="-122"/>
                <a:cs typeface="Arial" pitchFamily="34" charset="-120"/>
              </a:rPr>
              <a:t>(Amazon's Trainium, Google's TPU)</a:t>
            </a:r>
            <a:r>
              <a:rPr lang="en-US" sz="1700" dirty="0">
                <a:solidFill>
                  <a:srgbClr val="000000"/>
                </a:solidFill>
                <a:latin typeface="Arial" pitchFamily="34" charset="0"/>
                <a:ea typeface="Arial" pitchFamily="34" charset="-122"/>
                <a:cs typeface="Arial" pitchFamily="34" charset="-120"/>
              </a:rPr>
              <a:t> instead of paying Nvidia's 75% gross profit margin. Amazon's chip business passed a $25bn annual run rate </a:t>
            </a:r>
            <a:r>
              <a:rPr lang="en-US" sz="1700" i="1" dirty="0">
                <a:solidFill>
                  <a:srgbClr val="000000"/>
                </a:solidFill>
                <a:latin typeface="Arial" pitchFamily="34" charset="0"/>
                <a:ea typeface="Arial" pitchFamily="34" charset="-122"/>
                <a:cs typeface="Arial" pitchFamily="34" charset="-120"/>
              </a:rPr>
              <a:t>(recent sales, scaled to a full year)</a:t>
            </a:r>
            <a:r>
              <a:rPr lang="en-US" sz="1700" dirty="0">
                <a:solidFill>
                  <a:srgbClr val="000000"/>
                </a:solidFill>
                <a:latin typeface="Arial" pitchFamily="34" charset="0"/>
                <a:ea typeface="Arial" pitchFamily="34" charset="-122"/>
                <a:cs typeface="Arial" pitchFamily="34" charset="-120"/>
              </a:rPr>
              <a:t> in 2026.</a:t>
            </a:r>
            <a:endParaRPr lang="en-US" sz="1700" dirty="0"/>
          </a:p>
        </p:txBody>
      </p:sp>
      <p:sp>
        <p:nvSpPr>
          <p:cNvPr id="6" name="Text 4"/>
          <p:cNvSpPr txBox="1"/>
          <p:nvPr/>
        </p:nvSpPr>
        <p:spPr>
          <a:xfrm>
            <a:off x="929487" y="5650992"/>
            <a:ext cx="9601200" cy="73152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Pooling </a:t>
            </a:r>
            <a:r>
              <a:rPr lang="en-US" sz="1500" i="1" dirty="0">
                <a:solidFill>
                  <a:srgbClr val="000000"/>
                </a:solidFill>
                <a:latin typeface="Arial" pitchFamily="34" charset="0"/>
                <a:ea typeface="Arial" pitchFamily="34" charset="-122"/>
                <a:cs typeface="Arial" pitchFamily="34" charset="-120"/>
              </a:rPr>
              <a:t>(assumed numbers)</a:t>
            </a:r>
            <a:r>
              <a:rPr lang="en-US" sz="1500" dirty="0">
                <a:solidFill>
                  <a:srgbClr val="000000"/>
                </a:solidFill>
                <a:latin typeface="Arial" pitchFamily="34" charset="0"/>
                <a:ea typeface="Arial" pitchFamily="34" charset="-122"/>
                <a:cs typeface="Arial" pitchFamily="34" charset="-120"/>
              </a:rPr>
              <a:t>: 100 firms each need 10 servers at peak but 3 on average. Owning: 1,000 servers, 30% busy. Pooled, if peaks rarely coincide: about 400 servers, 75% busy. Same output, 60% less capital.</a:t>
            </a:r>
            <a:endParaRPr lang="en-US" sz="15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Eppen (1979)</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Ofcom (2023), para 6.19</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IEA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Nvidia Q2 FY2027 release</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Amazon Q2 2026 release</a:t>
            </a:r>
            <a:r>
              <a:rPr lang="en-US" sz="1000" dirty="0">
                <a:solidFill>
                  <a:srgbClr val="66717C"/>
                </a:solidFill>
                <a:latin typeface="Arial" pitchFamily="34" charset="0"/>
                <a:ea typeface="Arial" pitchFamily="34" charset="-122"/>
                <a:cs typeface="Arial" pitchFamily="34" charset="-120"/>
              </a:rPr>
              <a:t>; capital spending: company filings. Illustration: assumed numbers.</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26</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Lock-in (often leads to exploitation of customers)</a:t>
            </a:r>
            <a:endParaRPr lang="en-US" sz="4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800" b="1" dirty="0">
                <a:solidFill>
                  <a:srgbClr val="C0562B"/>
                </a:solidFill>
                <a:latin typeface="Georgia" pitchFamily="34" charset="0"/>
                <a:ea typeface="Georgia" pitchFamily="34" charset="-122"/>
                <a:cs typeface="Georgia" pitchFamily="34" charset="-120"/>
              </a:rPr>
              <a:t>Lock-in, part 1: data in is free, data out is charged</a:t>
            </a:r>
            <a:endParaRPr lang="en-US" sz="28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Fees on data sent out </a:t>
            </a:r>
            <a:r>
              <a:rPr lang="en-US" sz="1900" i="1" dirty="0">
                <a:solidFill>
                  <a:srgbClr val="145A2D"/>
                </a:solidFill>
                <a:latin typeface="Arial" pitchFamily="34" charset="0"/>
                <a:ea typeface="Arial" pitchFamily="34" charset="-122"/>
                <a:cs typeface="Arial" pitchFamily="34" charset="-120"/>
              </a:rPr>
              <a:t>(egress fees)</a:t>
            </a:r>
            <a:r>
              <a:rPr lang="en-US" sz="1900" dirty="0">
                <a:solidFill>
                  <a:srgbClr val="145A2D"/>
                </a:solidFill>
                <a:latin typeface="Arial" pitchFamily="34" charset="0"/>
                <a:ea typeface="Arial" pitchFamily="34" charset="-122"/>
                <a:cs typeface="Arial" pitchFamily="34" charset="-120"/>
              </a:rPr>
              <a:t>, by the gigabyte, make using a second cloud provider costly</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27</a:t>
            </a:r>
            <a:endParaRPr lang="en-US" sz="1000" dirty="0"/>
          </a:p>
        </p:txBody>
      </p:sp>
      <p:sp>
        <p:nvSpPr>
          <p:cNvPr id="5" name="Text 3"/>
          <p:cNvSpPr txBox="1"/>
          <p:nvPr/>
        </p:nvSpPr>
        <p:spPr>
          <a:xfrm>
            <a:off x="685800" y="1930750"/>
            <a:ext cx="9601200" cy="4206240"/>
          </a:xfrm>
          <a:prstGeom prst="rect">
            <a:avLst/>
          </a:prstGeom>
          <a:noFill/>
          <a:ln/>
        </p:spPr>
        <p:txBody>
          <a:bodyPr wrap="square" lIns="0" tIns="0" rIns="0" bIns="0" rtlCol="0" anchor="t"/>
          <a:lstStyle/>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Data in:</a:t>
            </a:r>
            <a:r>
              <a:rPr lang="en-US" sz="1900" dirty="0">
                <a:solidFill>
                  <a:srgbClr val="000000"/>
                </a:solidFill>
                <a:latin typeface="Arial" pitchFamily="34" charset="0"/>
                <a:ea typeface="Arial" pitchFamily="34" charset="-122"/>
                <a:cs typeface="Arial" pitchFamily="34" charset="-120"/>
              </a:rPr>
              <a:t> $0.00 per gigabyte at AWS</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Data out:</a:t>
            </a:r>
            <a:r>
              <a:rPr lang="en-US" sz="1900" dirty="0">
                <a:solidFill>
                  <a:srgbClr val="000000"/>
                </a:solidFill>
                <a:latin typeface="Arial" pitchFamily="34" charset="0"/>
                <a:ea typeface="Arial" pitchFamily="34" charset="-122"/>
                <a:cs typeface="Arial" pitchFamily="34" charset="-120"/>
              </a:rPr>
              <a:t> $0.09 per gigabyte from AWS's US regions; $0.154 from Cape Town</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Ofcom:</a:t>
            </a:r>
            <a:r>
              <a:rPr lang="en-US" sz="1900" dirty="0">
                <a:solidFill>
                  <a:srgbClr val="000000"/>
                </a:solidFill>
                <a:latin typeface="Arial" pitchFamily="34" charset="0"/>
                <a:ea typeface="Arial" pitchFamily="34" charset="-122"/>
                <a:cs typeface="Arial" pitchFamily="34" charset="-120"/>
              </a:rPr>
              <a:t> the UK regulator found the biggest cloud providers' egress fees were 5–10 times some rival platforms and likely above the cost of providing the service</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Full exits:</a:t>
            </a:r>
            <a:r>
              <a:rPr lang="en-US" sz="1900" dirty="0">
                <a:solidFill>
                  <a:srgbClr val="000000"/>
                </a:solidFill>
                <a:latin typeface="Arial" pitchFamily="34" charset="0"/>
                <a:ea typeface="Arial" pitchFamily="34" charset="-122"/>
                <a:cs typeface="Arial" pitchFamily="34" charset="-120"/>
              </a:rPr>
              <a:t> Since 2024, AWS and Google open to waiving the exit fees worldwide. In the UK, AWS and Microsoft now waive the degree fees for at least first 180 days. The EU banned switching charges from January 2027.</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Switching:</a:t>
            </a:r>
            <a:r>
              <a:rPr lang="en-US" sz="1900" dirty="0">
                <a:solidFill>
                  <a:srgbClr val="000000"/>
                </a:solidFill>
                <a:latin typeface="Arial" pitchFamily="34" charset="0"/>
                <a:ea typeface="Arial" pitchFamily="34" charset="-122"/>
                <a:cs typeface="Arial" pitchFamily="34" charset="-120"/>
              </a:rPr>
              <a:t> fewer than 1% of UK cloud customers switch cloud provider in a year</a:t>
            </a:r>
            <a:endParaRPr lang="en-US" sz="19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AWS price list (16 Sep 2026)</a:t>
            </a:r>
            <a:r>
              <a:rPr lang="en-US" sz="1000" dirty="0">
                <a:solidFill>
                  <a:srgbClr val="66717C"/>
                </a:solidFill>
                <a:latin typeface="Arial" pitchFamily="34" charset="0"/>
                <a:ea typeface="Arial" pitchFamily="34" charset="-122"/>
                <a:cs typeface="Arial" pitchFamily="34" charset="-120"/>
              </a:rPr>
              <a:t>, after 100 GB a month free; </a:t>
            </a:r>
            <a:r>
              <a:rPr lang="en-US" sz="1000" u="sng" dirty="0">
                <a:solidFill>
                  <a:srgbClr val="66717C"/>
                </a:solidFill>
                <a:latin typeface="Arial" pitchFamily="34" charset="0"/>
                <a:ea typeface="Arial" pitchFamily="34" charset="-122"/>
                <a:cs typeface="Arial" pitchFamily="34" charset="-120"/>
                <a:hlinkClick r:id="rId4"/>
              </a:rPr>
              <a:t>Ofcom (2023)</a:t>
            </a:r>
            <a:r>
              <a:rPr lang="en-US" sz="1000" dirty="0">
                <a:solidFill>
                  <a:srgbClr val="66717C"/>
                </a:solidFill>
                <a:latin typeface="Arial" pitchFamily="34" charset="0"/>
                <a:ea typeface="Arial" pitchFamily="34" charset="-122"/>
                <a:cs typeface="Arial" pitchFamily="34" charset="-120"/>
              </a:rPr>
              <a:t>, paras 1.18–1.19; </a:t>
            </a:r>
            <a:r>
              <a:rPr lang="en-US" sz="1000" u="sng" dirty="0">
                <a:solidFill>
                  <a:srgbClr val="66717C"/>
                </a:solidFill>
                <a:latin typeface="Arial" pitchFamily="34" charset="0"/>
                <a:ea typeface="Arial" pitchFamily="34" charset="-122"/>
                <a:cs typeface="Arial" pitchFamily="34" charset="-120"/>
                <a:hlinkClick r:id="rId5"/>
              </a:rPr>
              <a:t>CMA (2025)</a:t>
            </a:r>
            <a:r>
              <a:rPr lang="en-US" sz="1000" dirty="0">
                <a:solidFill>
                  <a:srgbClr val="66717C"/>
                </a:solidFill>
                <a:latin typeface="Arial" pitchFamily="34" charset="0"/>
                <a:ea typeface="Arial" pitchFamily="34" charset="-122"/>
                <a:cs typeface="Arial" pitchFamily="34" charset="-120"/>
              </a:rPr>
              <a:t>, S24; </a:t>
            </a:r>
            <a:r>
              <a:rPr lang="en-US" sz="1000" u="sng" dirty="0">
                <a:solidFill>
                  <a:srgbClr val="66717C"/>
                </a:solidFill>
                <a:latin typeface="Arial" pitchFamily="34" charset="0"/>
                <a:ea typeface="Arial" pitchFamily="34" charset="-122"/>
                <a:cs typeface="Arial" pitchFamily="34" charset="-120"/>
                <a:hlinkClick r:id="rId6"/>
              </a:rPr>
              <a:t>AWS (2024)</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CMA (31 Mar 2026), para 33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EU Data Act, Art. 29</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Lock-in, part 2: contracts, licenses and code</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Beyond the price list, five mechanisms bind the customer</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28</a:t>
            </a:r>
            <a:endParaRPr lang="en-US" sz="1000" dirty="0"/>
          </a:p>
        </p:txBody>
      </p:sp>
      <p:sp>
        <p:nvSpPr>
          <p:cNvPr id="5" name="Text 3"/>
          <p:cNvSpPr txBox="1"/>
          <p:nvPr/>
        </p:nvSpPr>
        <p:spPr>
          <a:xfrm>
            <a:off x="685800" y="1850662"/>
            <a:ext cx="9601200" cy="338328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Committed-spend discounts:</a:t>
            </a:r>
            <a:r>
              <a:rPr lang="en-US" sz="2000" dirty="0">
                <a:solidFill>
                  <a:srgbClr val="000000"/>
                </a:solidFill>
                <a:latin typeface="Arial" pitchFamily="34" charset="0"/>
                <a:ea typeface="Arial" pitchFamily="34" charset="-122"/>
                <a:cs typeface="Arial" pitchFamily="34" charset="-120"/>
              </a:rPr>
              <a:t> bigger discounts for committing to spend more with a single cloud provider</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Marketplace drawdown:</a:t>
            </a:r>
            <a:r>
              <a:rPr lang="en-US" sz="2000" dirty="0">
                <a:solidFill>
                  <a:srgbClr val="000000"/>
                </a:solidFill>
                <a:latin typeface="Arial" pitchFamily="34" charset="0"/>
                <a:ea typeface="Arial" pitchFamily="34" charset="-122"/>
                <a:cs typeface="Arial" pitchFamily="34" charset="-120"/>
              </a:rPr>
              <a:t> third-party software bought in the cloud provider's online store counts toward the above commitment</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Software licensing:</a:t>
            </a:r>
            <a:r>
              <a:rPr lang="en-US" sz="2000" dirty="0">
                <a:solidFill>
                  <a:srgbClr val="000000"/>
                </a:solidFill>
                <a:latin typeface="Arial" pitchFamily="34" charset="0"/>
                <a:ea typeface="Arial" pitchFamily="34" charset="-122"/>
                <a:cs typeface="Arial" pitchFamily="34" charset="-120"/>
              </a:rPr>
              <a:t> Microsoft software costs more on rival cloud providers, pushing customers to Microsoft’s cloud, </a:t>
            </a:r>
            <a:r>
              <a:rPr lang="en-US" sz="2000" i="1" dirty="0">
                <a:solidFill>
                  <a:srgbClr val="000000"/>
                </a:solidFill>
                <a:latin typeface="Arial" pitchFamily="34" charset="0"/>
                <a:ea typeface="Arial" pitchFamily="34" charset="-122"/>
                <a:cs typeface="Arial" pitchFamily="34" charset="-120"/>
              </a:rPr>
              <a:t>Azure</a:t>
            </a:r>
            <a:r>
              <a:rPr lang="en-US" sz="2000" dirty="0">
                <a:solidFill>
                  <a:srgbClr val="000000"/>
                </a:solidFill>
                <a:latin typeface="Arial" pitchFamily="34" charset="0"/>
                <a:ea typeface="Arial" pitchFamily="34" charset="-122"/>
                <a:cs typeface="Arial" pitchFamily="34" charset="-120"/>
              </a:rPr>
              <a:t>. </a:t>
            </a:r>
            <a:endParaRPr lang="en-US" sz="2000" i="1" dirty="0">
              <a:solidFill>
                <a:srgbClr val="000000"/>
              </a:solidFill>
              <a:latin typeface="Arial" pitchFamily="34" charset="0"/>
              <a:ea typeface="Arial" pitchFamily="34" charset="-122"/>
              <a:cs typeface="Arial" pitchFamily="34" charset="-120"/>
            </a:endParaRPr>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Proprietary services</a:t>
            </a:r>
            <a:r>
              <a:rPr lang="en-US" sz="2000" dirty="0">
                <a:solidFill>
                  <a:srgbClr val="000000"/>
                </a:solidFill>
                <a:latin typeface="Arial" pitchFamily="34" charset="0"/>
                <a:ea typeface="Arial" pitchFamily="34" charset="-122"/>
                <a:cs typeface="Arial" pitchFamily="34" charset="-120"/>
              </a:rPr>
              <a:t> </a:t>
            </a:r>
            <a:r>
              <a:rPr lang="en-US" sz="2000" i="1" dirty="0">
                <a:solidFill>
                  <a:srgbClr val="000000"/>
                </a:solidFill>
                <a:latin typeface="Arial" pitchFamily="34" charset="0"/>
                <a:ea typeface="Arial" pitchFamily="34" charset="-122"/>
                <a:cs typeface="Arial" pitchFamily="34" charset="-120"/>
              </a:rPr>
              <a:t>and</a:t>
            </a:r>
            <a:r>
              <a:rPr lang="en-US" sz="2000" dirty="0">
                <a:solidFill>
                  <a:srgbClr val="000000"/>
                </a:solidFill>
                <a:latin typeface="Arial" pitchFamily="34" charset="0"/>
                <a:ea typeface="Arial" pitchFamily="34" charset="-122"/>
                <a:cs typeface="Arial" pitchFamily="34" charset="-120"/>
              </a:rPr>
              <a:t> </a:t>
            </a:r>
            <a:r>
              <a:rPr lang="en-US" sz="2000" b="1" dirty="0">
                <a:solidFill>
                  <a:srgbClr val="000000"/>
                </a:solidFill>
                <a:latin typeface="Arial" pitchFamily="34" charset="0"/>
                <a:ea typeface="Arial" pitchFamily="34" charset="-122"/>
                <a:cs typeface="Arial" pitchFamily="34" charset="-120"/>
              </a:rPr>
              <a:t>data formats</a:t>
            </a:r>
            <a:r>
              <a:rPr lang="en-US" sz="2000" dirty="0">
                <a:solidFill>
                  <a:srgbClr val="000000"/>
                </a:solidFill>
                <a:latin typeface="Arial" pitchFamily="34" charset="0"/>
                <a:ea typeface="Arial" pitchFamily="34" charset="-122"/>
                <a:cs typeface="Arial" pitchFamily="34" charset="-120"/>
              </a:rPr>
              <a:t>: leaving can mean rewriting parts of applications</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Start-up credits:</a:t>
            </a:r>
            <a:r>
              <a:rPr lang="en-US" sz="2000" dirty="0">
                <a:solidFill>
                  <a:srgbClr val="000000"/>
                </a:solidFill>
                <a:latin typeface="Arial" pitchFamily="34" charset="0"/>
                <a:ea typeface="Arial" pitchFamily="34" charset="-122"/>
                <a:cs typeface="Arial" pitchFamily="34" charset="-120"/>
              </a:rPr>
              <a:t> up to $150–350k of free cloud use to win start-ups' first choice of provider</a:t>
            </a:r>
            <a:endParaRPr lang="en-US" sz="20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Ofcom (2023)</a:t>
            </a:r>
            <a:r>
              <a:rPr lang="en-US" sz="1000" dirty="0">
                <a:solidFill>
                  <a:srgbClr val="66717C"/>
                </a:solidFill>
                <a:latin typeface="Arial" pitchFamily="34" charset="0"/>
                <a:ea typeface="Arial" pitchFamily="34" charset="-122"/>
                <a:cs typeface="Arial" pitchFamily="34" charset="-120"/>
              </a:rPr>
              <a:t> paras 1.26–1.27, 5.180; </a:t>
            </a:r>
            <a:r>
              <a:rPr lang="en-US" sz="1000" u="sng" dirty="0">
                <a:solidFill>
                  <a:srgbClr val="66717C"/>
                </a:solidFill>
                <a:latin typeface="Arial" pitchFamily="34" charset="0"/>
                <a:ea typeface="Arial" pitchFamily="34" charset="-122"/>
                <a:cs typeface="Arial" pitchFamily="34" charset="-120"/>
                <a:hlinkClick r:id="rId4"/>
              </a:rPr>
              <a:t>CMA (2025)</a:t>
            </a:r>
            <a:r>
              <a:rPr lang="en-US" sz="1000" dirty="0">
                <a:solidFill>
                  <a:srgbClr val="66717C"/>
                </a:solidFill>
                <a:latin typeface="Arial" pitchFamily="34" charset="0"/>
                <a:ea typeface="Arial" pitchFamily="34" charset="-122"/>
                <a:cs typeface="Arial" pitchFamily="34" charset="-120"/>
              </a:rPr>
              <a:t> S22, S27–S33; </a:t>
            </a:r>
            <a:r>
              <a:rPr lang="en-US" sz="1000" u="sng" dirty="0">
                <a:solidFill>
                  <a:srgbClr val="66717C"/>
                </a:solidFill>
                <a:latin typeface="Arial" pitchFamily="34" charset="0"/>
                <a:ea typeface="Arial" pitchFamily="34" charset="-122"/>
                <a:cs typeface="Arial" pitchFamily="34" charset="-120"/>
                <a:hlinkClick r:id="rId5"/>
              </a:rPr>
              <a:t>Autorité de la concurrence (2023)</a:t>
            </a:r>
            <a:r>
              <a:rPr lang="en-US" sz="1000" dirty="0">
                <a:solidFill>
                  <a:srgbClr val="66717C"/>
                </a:solidFill>
                <a:latin typeface="Arial" pitchFamily="34" charset="0"/>
                <a:ea typeface="Arial" pitchFamily="34" charset="-122"/>
                <a:cs typeface="Arial" pitchFamily="34" charset="-120"/>
              </a:rPr>
              <a:t> paras 418–421, 509–511; provider terms (Sept 2026).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29</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Profits</a:t>
            </a:r>
            <a:endParaRPr lang="en-US" sz="4800" dirty="0"/>
          </a:p>
        </p:txBody>
      </p:sp>
      <p:sp>
        <p:nvSpPr>
          <p:cNvPr id="4" name="Text 2"/>
          <p:cNvSpPr txBox="1"/>
          <p:nvPr/>
        </p:nvSpPr>
        <p:spPr>
          <a:xfrm>
            <a:off x="685800" y="3611880"/>
            <a:ext cx="10820095" cy="731520"/>
          </a:xfrm>
          <a:prstGeom prst="rect">
            <a:avLst/>
          </a:prstGeom>
          <a:noFill/>
          <a:ln/>
        </p:spPr>
        <p:txBody>
          <a:bodyPr wrap="square" lIns="0" tIns="0" rIns="0" bIns="0" rtlCol="0" anchor="t"/>
          <a:lstStyle/>
          <a:p>
            <a:pPr marL="0" indent="0" algn="ctr">
              <a:buNone/>
            </a:pPr>
            <a:r>
              <a:rPr lang="en-US" sz="2400" dirty="0"/>
              <a:t>Surplus and Distribution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100" b="1" dirty="0">
                <a:solidFill>
                  <a:srgbClr val="C0562B"/>
                </a:solidFill>
                <a:latin typeface="Georgia" pitchFamily="34" charset="0"/>
                <a:ea typeface="Georgia" pitchFamily="34" charset="-122"/>
                <a:cs typeface="Georgia" pitchFamily="34" charset="-120"/>
              </a:rPr>
              <a:t>Cloud is now a core source of profit for Amazon, Microsoft, and increasingly also Google</a:t>
            </a:r>
            <a:endParaRPr lang="en-US" sz="21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30</a:t>
            </a:r>
            <a:endParaRPr lang="en-US" sz="1000" dirty="0"/>
          </a:p>
        </p:txBody>
      </p:sp>
      <p:sp>
        <p:nvSpPr>
          <p:cNvPr id="4" name="Text 2"/>
          <p:cNvSpPr txBox="1"/>
          <p:nvPr/>
        </p:nvSpPr>
        <p:spPr>
          <a:xfrm>
            <a:off x="685800" y="1371600"/>
            <a:ext cx="10820095" cy="365760"/>
          </a:xfrm>
          <a:prstGeom prst="rect">
            <a:avLst/>
          </a:prstGeom>
          <a:noFill/>
          <a:ln/>
        </p:spPr>
        <p:txBody>
          <a:bodyPr wrap="square" lIns="0" tIns="0" rIns="0" bIns="0" rtlCol="0" anchor="t"/>
          <a:lstStyle/>
          <a:p>
            <a:pPr marL="0" indent="0">
              <a:buNone/>
            </a:pPr>
            <a:r>
              <a:rPr lang="en-US" sz="1800" i="1" dirty="0">
                <a:solidFill>
                  <a:srgbClr val="000000"/>
                </a:solidFill>
                <a:latin typeface="Arial" pitchFamily="34" charset="0"/>
                <a:ea typeface="Arial" pitchFamily="34" charset="-122"/>
                <a:cs typeface="Arial" pitchFamily="34" charset="-120"/>
              </a:rPr>
              <a:t>Cloud segment as a share of the parent</a:t>
            </a:r>
            <a:endParaRPr lang="en-US" sz="1800" i="1" dirty="0"/>
          </a:p>
        </p:txBody>
      </p:sp>
      <p:graphicFrame>
        <p:nvGraphicFramePr>
          <p:cNvPr id="31" name="Table 0"/>
          <p:cNvGraphicFramePr>
            <a:graphicFrameLocks noGrp="1"/>
          </p:cNvGraphicFramePr>
          <p:nvPr>
            <p:extLst>
              <p:ext uri="{D42A27DB-BD31-4B8C-83A1-F6EECF244321}">
                <p14:modId xmlns:p14="http://schemas.microsoft.com/office/powerpoint/2010/main" val="187226812"/>
              </p:ext>
            </p:extLst>
          </p:nvPr>
        </p:nvGraphicFramePr>
        <p:xfrm>
          <a:off x="685800" y="1828800"/>
          <a:ext cx="10817352" cy="2514600"/>
        </p:xfrm>
        <a:graphic>
          <a:graphicData uri="http://schemas.openxmlformats.org/drawingml/2006/table">
            <a:tbl>
              <a:tblPr/>
              <a:tblGrid>
                <a:gridCol w="420624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2587752">
                  <a:extLst>
                    <a:ext uri="{9D8B030D-6E8A-4147-A177-3AD203B41FA5}">
                      <a16:colId xmlns:a16="http://schemas.microsoft.com/office/drawing/2014/main" val="20003"/>
                    </a:ext>
                  </a:extLst>
                </a:gridCol>
              </a:tblGrid>
              <a:tr h="502920">
                <a:tc>
                  <a:txBody>
                    <a:bodyPr/>
                    <a:lstStyle/>
                    <a:p>
                      <a:pPr marL="0" indent="0" algn="ctr">
                        <a:buNone/>
                      </a:pPr>
                      <a:r>
                        <a:rPr lang="en-US" sz="1800" u="sng" dirty="0">
                          <a:solidFill>
                            <a:srgbClr val="000000"/>
                          </a:solidFill>
                          <a:latin typeface="Arial" pitchFamily="34" charset="0"/>
                          <a:ea typeface="Arial" pitchFamily="34" charset="-122"/>
                          <a:cs typeface="Arial" pitchFamily="34" charset="-120"/>
                        </a:rPr>
                        <a:t>Firm and segment</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u="sng" dirty="0">
                          <a:solidFill>
                            <a:srgbClr val="000000"/>
                          </a:solidFill>
                          <a:latin typeface="Arial" pitchFamily="34" charset="0"/>
                          <a:ea typeface="Arial" pitchFamily="34" charset="-122"/>
                          <a:cs typeface="Arial" pitchFamily="34" charset="-120"/>
                        </a:rPr>
                        <a:t>Quarter</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u="sng" dirty="0">
                          <a:solidFill>
                            <a:srgbClr val="000000"/>
                          </a:solidFill>
                          <a:latin typeface="Arial" pitchFamily="34" charset="0"/>
                          <a:ea typeface="Arial" pitchFamily="34" charset="-122"/>
                          <a:cs typeface="Arial" pitchFamily="34" charset="-120"/>
                        </a:rPr>
                        <a:t>Revenue</a:t>
                      </a:r>
                      <a:r>
                        <a:rPr lang="en-US" sz="1800" u="none" dirty="0">
                          <a:solidFill>
                            <a:srgbClr val="000000"/>
                          </a:solidFill>
                          <a:latin typeface="Arial" pitchFamily="34" charset="0"/>
                          <a:ea typeface="Arial" pitchFamily="34" charset="-122"/>
                          <a:cs typeface="Arial" pitchFamily="34" charset="-120"/>
                        </a:rPr>
                        <a:t> (%)</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u="sng" dirty="0">
                          <a:solidFill>
                            <a:srgbClr val="000000"/>
                          </a:solidFill>
                          <a:latin typeface="Arial" pitchFamily="34" charset="0"/>
                          <a:ea typeface="Arial" pitchFamily="34" charset="-122"/>
                          <a:cs typeface="Arial" pitchFamily="34" charset="-120"/>
                        </a:rPr>
                        <a:t>Operating income </a:t>
                      </a:r>
                      <a:r>
                        <a:rPr lang="en-US" sz="1800" u="none" dirty="0">
                          <a:solidFill>
                            <a:srgbClr val="000000"/>
                          </a:solidFill>
                          <a:latin typeface="Arial" pitchFamily="34" charset="0"/>
                          <a:ea typeface="Arial" pitchFamily="34" charset="-122"/>
                          <a:cs typeface="Arial" pitchFamily="34" charset="-120"/>
                        </a:rPr>
                        <a:t>(%)</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extLst>
                  <a:ext uri="{0D108BD9-81ED-4DB2-BD59-A6C34878D82A}">
                    <a16:rowId xmlns:a16="http://schemas.microsoft.com/office/drawing/2014/main" val="10000"/>
                  </a:ext>
                </a:extLst>
              </a:tr>
              <a:tr h="502920">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Amazon: AWS</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Apr–Jun 2026</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21%</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61%</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extLst>
                  <a:ext uri="{0D108BD9-81ED-4DB2-BD59-A6C34878D82A}">
                    <a16:rowId xmlns:a16="http://schemas.microsoft.com/office/drawing/2014/main" val="10001"/>
                  </a:ext>
                </a:extLst>
              </a:tr>
              <a:tr h="502920">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Microsoft: Intelligent Cloud</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Apr–Jun 2026</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44%</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39%</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extLst>
                  <a:ext uri="{0D108BD9-81ED-4DB2-BD59-A6C34878D82A}">
                    <a16:rowId xmlns:a16="http://schemas.microsoft.com/office/drawing/2014/main" val="10002"/>
                  </a:ext>
                </a:extLst>
              </a:tr>
              <a:tr h="502920">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Alphabet: Google Cloud</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Apr–Jun 2026</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21%</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22%</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extLst>
                  <a:ext uri="{0D108BD9-81ED-4DB2-BD59-A6C34878D82A}">
                    <a16:rowId xmlns:a16="http://schemas.microsoft.com/office/drawing/2014/main" val="10003"/>
                  </a:ext>
                </a:extLst>
              </a:tr>
              <a:tr h="502920">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Oracle: all cloud</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Jun–Aug 2026</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60%</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tc>
                  <a:txBody>
                    <a:bodyPr/>
                    <a:lstStyle/>
                    <a:p>
                      <a:pPr marL="0" indent="0" algn="ctr">
                        <a:buNone/>
                      </a:pPr>
                      <a:r>
                        <a:rPr lang="en-US" sz="1800" dirty="0">
                          <a:solidFill>
                            <a:srgbClr val="000000"/>
                          </a:solidFill>
                          <a:latin typeface="Arial" pitchFamily="34" charset="0"/>
                          <a:ea typeface="Arial" pitchFamily="34" charset="-122"/>
                          <a:cs typeface="Arial" pitchFamily="34" charset="-120"/>
                        </a:rPr>
                        <a:t>Not disclosed</a:t>
                      </a:r>
                      <a:endParaRPr lang="en-US" sz="1800" dirty="0">
                        <a:latin typeface="Arial" charset="0"/>
                        <a:ea typeface="Arial" charset="0"/>
                        <a:cs typeface="Arial" charset="0"/>
                      </a:endParaRPr>
                    </a:p>
                  </a:txBody>
                  <a:tcPr marL="54864" marR="54864" marT="54864" marB="54864" anchor="ctr">
                    <a:lnL w="9525" cap="flat" cmpd="sng" algn="ctr">
                      <a:solidFill>
                        <a:srgbClr val="D9DEE3"/>
                      </a:solidFill>
                      <a:prstDash val="solid"/>
                      <a:round/>
                      <a:headEnd type="none" w="med" len="med"/>
                      <a:tailEnd type="none" w="med" len="med"/>
                    </a:lnL>
                    <a:lnR w="9525" cap="flat" cmpd="sng" algn="ctr">
                      <a:solidFill>
                        <a:srgbClr val="D9DEE3"/>
                      </a:solidFill>
                      <a:prstDash val="solid"/>
                      <a:round/>
                      <a:headEnd type="none" w="med" len="med"/>
                      <a:tailEnd type="none" w="med" len="med"/>
                    </a:lnR>
                    <a:lnT w="9525" cap="flat" cmpd="sng" algn="ctr">
                      <a:solidFill>
                        <a:srgbClr val="D9DEE3"/>
                      </a:solidFill>
                      <a:prstDash val="solid"/>
                      <a:round/>
                      <a:headEnd type="none" w="med" len="med"/>
                      <a:tailEnd type="none" w="med" len="med"/>
                    </a:lnT>
                    <a:lnB w="9525" cap="flat" cmpd="sng" algn="ctr">
                      <a:solidFill>
                        <a:srgbClr val="D9DEE3"/>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3"/>
          <p:cNvSpPr txBox="1"/>
          <p:nvPr/>
        </p:nvSpPr>
        <p:spPr>
          <a:xfrm>
            <a:off x="685800" y="4572000"/>
            <a:ext cx="9601200" cy="457200"/>
          </a:xfrm>
          <a:prstGeom prst="rect">
            <a:avLst/>
          </a:prstGeom>
          <a:noFill/>
          <a:ln/>
        </p:spPr>
        <p:txBody>
          <a:bodyPr wrap="square" lIns="0" tIns="0" rIns="0" bIns="0" rtlCol="0" anchor="t"/>
          <a:lstStyle/>
          <a:p>
            <a:pPr marL="0" indent="0">
              <a:buNone/>
            </a:pPr>
            <a:r>
              <a:rPr lang="en-US" sz="1600" i="1" dirty="0">
                <a:solidFill>
                  <a:srgbClr val="000000"/>
                </a:solidFill>
                <a:latin typeface="Arial" pitchFamily="34" charset="0"/>
                <a:ea typeface="Arial" pitchFamily="34" charset="-122"/>
                <a:cs typeface="Arial" pitchFamily="34" charset="-120"/>
              </a:rPr>
              <a:t>Own calculations from segment data. Microsoft's segment includes on-premises server software.</a:t>
            </a:r>
            <a:endParaRPr lang="en-US" sz="1600" i="1" dirty="0"/>
          </a:p>
        </p:txBody>
      </p:sp>
      <p:sp>
        <p:nvSpPr>
          <p:cNvPr id="7"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Amazon Q2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Microsoft FY26 Q4</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Alphabet Q2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Oracle Q1 FY27</a:t>
            </a:r>
            <a:r>
              <a:rPr lang="en-US" sz="1000" dirty="0">
                <a:solidFill>
                  <a:srgbClr val="66717C"/>
                </a:solidFill>
                <a:latin typeface="Arial" pitchFamily="34" charset="0"/>
                <a:ea typeface="Arial" pitchFamily="34" charset="-122"/>
                <a:cs typeface="Arial" pitchFamily="34" charset="-120"/>
              </a:rPr>
              <a:t>. Shares: own calculations.</a:t>
            </a:r>
            <a:endParaRPr lang="en-US" sz="1000" dirty="0"/>
          </a:p>
        </p:txBody>
      </p:sp>
      <p:sp>
        <p:nvSpPr>
          <p:cNvPr id="5" name="Text 4">
            <a:extLst>
              <a:ext uri="{FF2B5EF4-FFF2-40B4-BE49-F238E27FC236}">
                <a16:creationId xmlns:a16="http://schemas.microsoft.com/office/drawing/2014/main" id="{C0B46727-2C8C-4359-1CA0-81CCE1D2080F}"/>
              </a:ext>
            </a:extLst>
          </p:cNvPr>
          <p:cNvSpPr txBox="1"/>
          <p:nvPr/>
        </p:nvSpPr>
        <p:spPr>
          <a:xfrm>
            <a:off x="685800" y="5364479"/>
            <a:ext cx="9601200" cy="45720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Cloud revenue:</a:t>
            </a:r>
            <a:r>
              <a:rPr lang="en-US" sz="2000" dirty="0">
                <a:solidFill>
                  <a:srgbClr val="000000"/>
                </a:solidFill>
                <a:latin typeface="Arial" pitchFamily="34" charset="0"/>
                <a:ea typeface="Arial" pitchFamily="34" charset="-122"/>
                <a:cs typeface="Arial" pitchFamily="34" charset="-120"/>
              </a:rPr>
              <a:t> AWS $129bn </a:t>
            </a:r>
            <a:r>
              <a:rPr lang="en-US" sz="2000" i="1" dirty="0">
                <a:solidFill>
                  <a:srgbClr val="000000"/>
                </a:solidFill>
                <a:latin typeface="Arial" pitchFamily="34" charset="0"/>
                <a:ea typeface="Arial" pitchFamily="34" charset="-122"/>
                <a:cs typeface="Arial" pitchFamily="34" charset="-120"/>
              </a:rPr>
              <a:t>(2025)</a:t>
            </a:r>
            <a:r>
              <a:rPr lang="en-US" sz="2000" dirty="0">
                <a:solidFill>
                  <a:srgbClr val="000000"/>
                </a:solidFill>
                <a:latin typeface="Arial" pitchFamily="34" charset="0"/>
                <a:ea typeface="Arial" pitchFamily="34" charset="-122"/>
                <a:cs typeface="Arial" pitchFamily="34" charset="-120"/>
              </a:rPr>
              <a:t>, Azure $102bn </a:t>
            </a:r>
            <a:r>
              <a:rPr lang="en-US" sz="2000" i="1" dirty="0">
                <a:solidFill>
                  <a:srgbClr val="000000"/>
                </a:solidFill>
                <a:latin typeface="Arial" pitchFamily="34" charset="0"/>
                <a:ea typeface="Arial" pitchFamily="34" charset="-122"/>
                <a:cs typeface="Arial" pitchFamily="34" charset="-120"/>
              </a:rPr>
              <a:t>(year to June 2026)</a:t>
            </a:r>
            <a:r>
              <a:rPr lang="en-US" sz="2000" dirty="0">
                <a:solidFill>
                  <a:srgbClr val="000000"/>
                </a:solidFill>
                <a:latin typeface="Arial" pitchFamily="34" charset="0"/>
                <a:ea typeface="Arial" pitchFamily="34" charset="-122"/>
                <a:cs typeface="Arial" pitchFamily="34" charset="-120"/>
              </a:rPr>
              <a:t>, Google Cloud $59bn </a:t>
            </a:r>
            <a:r>
              <a:rPr lang="en-US" sz="2000" i="1" dirty="0">
                <a:solidFill>
                  <a:srgbClr val="000000"/>
                </a:solidFill>
                <a:latin typeface="Arial" pitchFamily="34" charset="0"/>
                <a:ea typeface="Arial" pitchFamily="34" charset="-122"/>
                <a:cs typeface="Arial" pitchFamily="34" charset="-120"/>
              </a:rPr>
              <a:t>(2025, incl. Workspace office apps)</a:t>
            </a:r>
            <a:r>
              <a:rPr lang="en-US" sz="2000" dirty="0">
                <a:solidFill>
                  <a:srgbClr val="000000"/>
                </a:solidFill>
                <a:latin typeface="Arial" pitchFamily="34" charset="0"/>
                <a:ea typeface="Arial" pitchFamily="34" charset="-122"/>
                <a:cs typeface="Arial" pitchFamily="34" charset="-120"/>
              </a:rPr>
              <a:t>.</a:t>
            </a:r>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200" b="1" dirty="0">
                <a:solidFill>
                  <a:srgbClr val="C0562B"/>
                </a:solidFill>
                <a:latin typeface="Georgia" pitchFamily="34" charset="0"/>
                <a:ea typeface="Georgia" pitchFamily="34" charset="-122"/>
                <a:cs typeface="Georgia" pitchFamily="34" charset="-120"/>
              </a:rPr>
              <a:t>Cloud profit margins appear to be rising: AWS from 10% (2014) to 35% (2025)</a:t>
            </a:r>
            <a:endParaRPr lang="en-US" sz="22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31</a:t>
            </a:r>
            <a:endParaRPr lang="en-US" sz="1000" dirty="0"/>
          </a:p>
        </p:txBody>
      </p:sp>
      <p:sp>
        <p:nvSpPr>
          <p:cNvPr id="4" name="Text 2"/>
          <p:cNvSpPr txBox="1"/>
          <p:nvPr/>
        </p:nvSpPr>
        <p:spPr>
          <a:xfrm>
            <a:off x="685800" y="1325880"/>
            <a:ext cx="7315200" cy="365760"/>
          </a:xfrm>
          <a:prstGeom prst="rect">
            <a:avLst/>
          </a:prstGeom>
          <a:noFill/>
          <a:ln/>
        </p:spPr>
        <p:txBody>
          <a:bodyPr wrap="square" lIns="0" tIns="0" rIns="0" bIns="0" rtlCol="0" anchor="t"/>
          <a:lstStyle/>
          <a:p>
            <a:pPr marL="0" indent="0">
              <a:buNone/>
            </a:pPr>
            <a:r>
              <a:rPr lang="en-US" sz="1500" b="1" dirty="0">
                <a:solidFill>
                  <a:srgbClr val="000000"/>
                </a:solidFill>
                <a:latin typeface="Arial" pitchFamily="34" charset="0"/>
                <a:ea typeface="Arial" pitchFamily="34" charset="-122"/>
                <a:cs typeface="Arial" pitchFamily="34" charset="-120"/>
              </a:rPr>
              <a:t>AWS operating income as a share of AWS net sales, worldwide </a:t>
            </a:r>
            <a:r>
              <a:rPr lang="en-US" sz="1500" b="1" i="1" dirty="0">
                <a:solidFill>
                  <a:srgbClr val="000000"/>
                </a:solidFill>
                <a:latin typeface="Arial" pitchFamily="34" charset="0"/>
                <a:ea typeface="Arial" pitchFamily="34" charset="-122"/>
                <a:cs typeface="Arial" pitchFamily="34" charset="-120"/>
              </a:rPr>
              <a:t>(%)</a:t>
            </a:r>
            <a:endParaRPr lang="en-US" sz="1500" b="1" dirty="0"/>
          </a:p>
        </p:txBody>
      </p:sp>
      <p:graphicFrame>
        <p:nvGraphicFramePr>
          <p:cNvPr id="5" name="Chart 0"/>
          <p:cNvGraphicFramePr/>
          <p:nvPr/>
        </p:nvGraphicFramePr>
        <p:xfrm>
          <a:off x="685800" y="1691640"/>
          <a:ext cx="713232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8229600" y="1691640"/>
            <a:ext cx="3276295" cy="1737360"/>
          </a:xfrm>
          <a:prstGeom prst="rect">
            <a:avLst/>
          </a:prstGeom>
          <a:noFill/>
          <a:ln/>
        </p:spPr>
        <p:txBody>
          <a:bodyPr wrap="square" lIns="0" tIns="0" rIns="0" bIns="0" rtlCol="0" anchor="t"/>
          <a:lstStyle/>
          <a:p>
            <a:pPr marL="0" indent="0">
              <a:buNone/>
            </a:pPr>
            <a:r>
              <a:rPr lang="en-US" sz="1600" u="sng" dirty="0">
                <a:solidFill>
                  <a:srgbClr val="000000"/>
                </a:solidFill>
                <a:latin typeface="Arial" pitchFamily="34" charset="0"/>
                <a:ea typeface="Arial" pitchFamily="34" charset="-122"/>
                <a:cs typeface="Arial" pitchFamily="34" charset="-120"/>
              </a:rPr>
              <a:t>This shows:</a:t>
            </a:r>
            <a:r>
              <a:rPr lang="en-US" sz="1600" dirty="0">
                <a:solidFill>
                  <a:srgbClr val="000000"/>
                </a:solidFill>
                <a:latin typeface="Arial" pitchFamily="34" charset="0"/>
                <a:ea typeface="Arial" pitchFamily="34" charset="-122"/>
                <a:cs typeface="Arial" pitchFamily="34" charset="-120"/>
              </a:rPr>
              <a:t> AWS keeps about 35 cents of each dollar of sales as operating profit, up from about 25 cents in 2017. </a:t>
            </a:r>
            <a:endParaRPr lang="en-US" sz="1600" dirty="0"/>
          </a:p>
        </p:txBody>
      </p:sp>
      <p:sp>
        <p:nvSpPr>
          <p:cNvPr id="7" name="Text 4"/>
          <p:cNvSpPr txBox="1"/>
          <p:nvPr/>
        </p:nvSpPr>
        <p:spPr>
          <a:xfrm>
            <a:off x="8229600" y="3090672"/>
            <a:ext cx="3276295" cy="2606040"/>
          </a:xfrm>
          <a:prstGeom prst="rect">
            <a:avLst/>
          </a:prstGeom>
          <a:noFill/>
          <a:ln/>
        </p:spPr>
        <p:txBody>
          <a:bodyPr wrap="square" lIns="0" tIns="0" rIns="0" bIns="0" rtlCol="0" anchor="t"/>
          <a:lstStyle/>
          <a:p>
            <a:pPr>
              <a:spcAft>
                <a:spcPts val="1700"/>
              </a:spcAft>
              <a:buSzPct val="100000"/>
            </a:pPr>
            <a:r>
              <a:rPr lang="en-US" sz="1500" b="1" dirty="0">
                <a:solidFill>
                  <a:srgbClr val="000000"/>
                </a:solidFill>
                <a:latin typeface="Arial" pitchFamily="34" charset="0"/>
                <a:ea typeface="Arial" pitchFamily="34" charset="-122"/>
                <a:cs typeface="Arial" pitchFamily="34" charset="-120"/>
              </a:rPr>
              <a:t>34.1%</a:t>
            </a:r>
            <a:r>
              <a:rPr lang="en-US" sz="1500" dirty="0">
                <a:solidFill>
                  <a:srgbClr val="000000"/>
                </a:solidFill>
                <a:latin typeface="Arial" pitchFamily="34" charset="0"/>
                <a:ea typeface="Arial" pitchFamily="34" charset="-122"/>
                <a:cs typeface="Arial" pitchFamily="34" charset="-120"/>
              </a:rPr>
              <a:t> = AWS's 2024 operating margin without the change in server lives </a:t>
            </a:r>
            <a:r>
              <a:rPr lang="en-US" sz="1500" i="1" dirty="0">
                <a:solidFill>
                  <a:srgbClr val="000000"/>
                </a:solidFill>
                <a:latin typeface="Arial" pitchFamily="34" charset="0"/>
                <a:ea typeface="Arial" pitchFamily="34" charset="-122"/>
                <a:cs typeface="Arial" pitchFamily="34" charset="-120"/>
              </a:rPr>
              <a:t>(from five to six years; Amazon's depreciation $3.2bn lower, mainly at AWS)</a:t>
            </a:r>
            <a:endParaRPr lang="en-US" sz="1500" dirty="0"/>
          </a:p>
          <a:p>
            <a:pPr>
              <a:spcAft>
                <a:spcPts val="1700"/>
              </a:spcAft>
              <a:buSzPct val="100000"/>
            </a:pPr>
            <a:r>
              <a:rPr lang="en-US" sz="1500" b="1" dirty="0">
                <a:solidFill>
                  <a:srgbClr val="000000"/>
                </a:solidFill>
                <a:latin typeface="Arial" pitchFamily="34" charset="0"/>
                <a:ea typeface="Arial" pitchFamily="34" charset="-122"/>
                <a:cs typeface="Arial" pitchFamily="34" charset="-120"/>
              </a:rPr>
              <a:t>Google Cloud operating margin </a:t>
            </a:r>
            <a:r>
              <a:rPr lang="en-US" sz="1500" dirty="0">
                <a:solidFill>
                  <a:srgbClr val="000000"/>
                </a:solidFill>
                <a:latin typeface="Arial" pitchFamily="34" charset="0"/>
                <a:ea typeface="Arial" pitchFamily="34" charset="-122"/>
                <a:cs typeface="Arial" pitchFamily="34" charset="-120"/>
              </a:rPr>
              <a:t>was </a:t>
            </a:r>
            <a:r>
              <a:rPr lang="en-US" sz="1500" b="1" dirty="0">
                <a:solidFill>
                  <a:srgbClr val="000000"/>
                </a:solidFill>
                <a:latin typeface="Arial" pitchFamily="34" charset="0"/>
                <a:ea typeface="Arial" pitchFamily="34" charset="-122"/>
                <a:cs typeface="Arial" pitchFamily="34" charset="-120"/>
              </a:rPr>
              <a:t>35.6% </a:t>
            </a:r>
            <a:r>
              <a:rPr lang="en-US" sz="1500" dirty="0">
                <a:solidFill>
                  <a:srgbClr val="000000"/>
                </a:solidFill>
                <a:latin typeface="Arial" pitchFamily="34" charset="0"/>
                <a:ea typeface="Arial" pitchFamily="34" charset="-122"/>
                <a:cs typeface="Arial" pitchFamily="34" charset="-120"/>
              </a:rPr>
              <a:t>in April–June 2026, up from 23.7% in July–September 2025</a:t>
            </a:r>
            <a:endParaRPr lang="en-US" sz="15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Amazon 10-Ks (</a:t>
            </a:r>
            <a:r>
              <a:rPr lang="en-US" sz="1000" u="sng" dirty="0">
                <a:solidFill>
                  <a:srgbClr val="66717C"/>
                </a:solidFill>
                <a:latin typeface="Arial" pitchFamily="34" charset="0"/>
                <a:ea typeface="Arial" pitchFamily="34" charset="-122"/>
                <a:cs typeface="Arial" pitchFamily="34" charset="-120"/>
                <a:hlinkClick r:id="rId4"/>
              </a:rPr>
              <a:t>FY2016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FY2019</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FY2020</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FY2022</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FY2024</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FY2025</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10"/>
              </a:rPr>
              <a:t>Q2 2026</a:t>
            </a:r>
            <a:r>
              <a:rPr lang="en-US" sz="1000" dirty="0">
                <a:solidFill>
                  <a:srgbClr val="66717C"/>
                </a:solidFill>
                <a:latin typeface="Arial" pitchFamily="34" charset="0"/>
                <a:ea typeface="Arial" pitchFamily="34" charset="-122"/>
                <a:cs typeface="Arial" pitchFamily="34" charset="-120"/>
              </a:rPr>
              <a:t> release; Alphabet releases (</a:t>
            </a:r>
            <a:r>
              <a:rPr lang="en-US" sz="1000" u="sng" dirty="0">
                <a:solidFill>
                  <a:srgbClr val="66717C"/>
                </a:solidFill>
                <a:latin typeface="Arial" pitchFamily="34" charset="0"/>
                <a:ea typeface="Arial" pitchFamily="34" charset="-122"/>
                <a:cs typeface="Arial" pitchFamily="34" charset="-120"/>
                <a:hlinkClick r:id="rId11"/>
              </a:rPr>
              <a:t>Q3 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12"/>
              </a:rPr>
              <a:t>Q2 2026</a:t>
            </a:r>
            <a:r>
              <a:rPr lang="en-US" sz="1000" dirty="0">
                <a:solidFill>
                  <a:srgbClr val="66717C"/>
                </a:solidFill>
                <a:latin typeface="Arial" pitchFamily="34" charset="0"/>
                <a:ea typeface="Arial" pitchFamily="34" charset="-122"/>
                <a:cs typeface="Arial" pitchFamily="34" charset="-120"/>
              </a:rPr>
              <a:t>). Margins and adjustments: own calculations.</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Snap: the cloud bill is a quarter of its costs</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Snapchat runs on Google Cloud and AWS; hosting was 25% of Snap's total operating costs in 2025</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32</a:t>
            </a:r>
            <a:endParaRPr lang="en-US" sz="1000" dirty="0"/>
          </a:p>
        </p:txBody>
      </p:sp>
      <p:sp>
        <p:nvSpPr>
          <p:cNvPr id="5" name="Text 3"/>
          <p:cNvSpPr txBox="1"/>
          <p:nvPr/>
        </p:nvSpPr>
        <p:spPr>
          <a:xfrm>
            <a:off x="685800" y="1828800"/>
            <a:ext cx="9601200" cy="43434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Snap:</a:t>
            </a:r>
            <a:r>
              <a:rPr lang="en-US" sz="1800" dirty="0">
                <a:solidFill>
                  <a:srgbClr val="000000"/>
                </a:solidFill>
                <a:latin typeface="Arial" pitchFamily="34" charset="0"/>
                <a:ea typeface="Arial" pitchFamily="34" charset="-122"/>
                <a:cs typeface="Arial" pitchFamily="34" charset="-120"/>
              </a:rPr>
              <a:t> the company behind Snapchat relies on Google Cloud and AWS “for the vast majority of our computing, storage, bandwidth, and other services” </a:t>
            </a:r>
            <a:r>
              <a:rPr lang="en-US" sz="1800" i="1" dirty="0">
                <a:solidFill>
                  <a:srgbClr val="000000"/>
                </a:solidFill>
                <a:latin typeface="Arial" pitchFamily="34" charset="0"/>
                <a:ea typeface="Arial" pitchFamily="34" charset="-122"/>
                <a:cs typeface="Arial" pitchFamily="34" charset="-120"/>
              </a:rPr>
              <a:t>(Snap 10-K, 2025)</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$1.58bn</a:t>
            </a:r>
            <a:r>
              <a:rPr lang="en-US" sz="1800" dirty="0">
                <a:solidFill>
                  <a:srgbClr val="000000"/>
                </a:solidFill>
                <a:latin typeface="Arial" pitchFamily="34" charset="0"/>
                <a:ea typeface="Arial" pitchFamily="34" charset="-122"/>
                <a:cs typeface="Arial" pitchFamily="34" charset="-120"/>
              </a:rPr>
              <a:t> of infrastructure costs in 2025, mainly payments to “third-party infrastructure partners for hosting our products” </a:t>
            </a:r>
            <a:r>
              <a:rPr lang="en-US" sz="1800" i="1" dirty="0">
                <a:solidFill>
                  <a:srgbClr val="000000"/>
                </a:solidFill>
                <a:latin typeface="Arial" pitchFamily="34" charset="0"/>
                <a:ea typeface="Arial" pitchFamily="34" charset="-122"/>
                <a:cs typeface="Arial" pitchFamily="34" charset="-120"/>
              </a:rPr>
              <a:t>(Snap 10-K)</a:t>
            </a:r>
            <a:r>
              <a:rPr lang="en-US" sz="1800" dirty="0">
                <a:solidFill>
                  <a:srgbClr val="000000"/>
                </a:solidFill>
                <a:latin typeface="Arial" pitchFamily="34" charset="0"/>
                <a:ea typeface="Arial" pitchFamily="34" charset="-122"/>
                <a:cs typeface="Arial" pitchFamily="34" charset="-120"/>
              </a:rPr>
              <a:t>, for storage, computing and bandwidth</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25%</a:t>
            </a:r>
            <a:r>
              <a:rPr lang="en-US" sz="1800" dirty="0">
                <a:solidFill>
                  <a:srgbClr val="000000"/>
                </a:solidFill>
                <a:latin typeface="Arial" pitchFamily="34" charset="0"/>
                <a:ea typeface="Arial" pitchFamily="34" charset="-122"/>
                <a:cs typeface="Arial" pitchFamily="34" charset="-120"/>
              </a:rPr>
              <a:t> of Snap's total operating costs in 2025 </a:t>
            </a:r>
            <a:r>
              <a:rPr lang="en-US" sz="1800" i="1" dirty="0">
                <a:solidFill>
                  <a:srgbClr val="000000"/>
                </a:solidFill>
                <a:latin typeface="Arial" pitchFamily="34" charset="0"/>
                <a:ea typeface="Arial" pitchFamily="34" charset="-122"/>
                <a:cs typeface="Arial" pitchFamily="34" charset="-120"/>
              </a:rPr>
              <a:t>(23% in 2024)</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Coinbase:</a:t>
            </a:r>
            <a:r>
              <a:rPr lang="en-US" sz="1800" dirty="0">
                <a:solidFill>
                  <a:srgbClr val="000000"/>
                </a:solidFill>
                <a:latin typeface="Arial" pitchFamily="34" charset="0"/>
                <a:ea typeface="Arial" pitchFamily="34" charset="-122"/>
                <a:cs typeface="Arial" pitchFamily="34" charset="-120"/>
              </a:rPr>
              <a:t> website hosting and infrastructure </a:t>
            </a:r>
            <a:r>
              <a:rPr lang="en-US" sz="1800" i="1" dirty="0">
                <a:solidFill>
                  <a:srgbClr val="000000"/>
                </a:solidFill>
                <a:latin typeface="Arial" pitchFamily="34" charset="0"/>
                <a:ea typeface="Arial" pitchFamily="34" charset="-122"/>
                <a:cs typeface="Arial" pitchFamily="34" charset="-120"/>
              </a:rPr>
              <a:t>(cloud services and data centers)</a:t>
            </a:r>
            <a:r>
              <a:rPr lang="en-US" sz="1800" dirty="0">
                <a:solidFill>
                  <a:srgbClr val="000000"/>
                </a:solidFill>
                <a:latin typeface="Arial" pitchFamily="34" charset="0"/>
                <a:ea typeface="Arial" pitchFamily="34" charset="-122"/>
                <a:cs typeface="Arial" pitchFamily="34" charset="-120"/>
              </a:rPr>
              <a:t> was 5.6% of its total operating costs in 2025</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Snowflake:</a:t>
            </a:r>
            <a:r>
              <a:rPr lang="en-US" sz="1800" dirty="0">
                <a:solidFill>
                  <a:srgbClr val="000000"/>
                </a:solidFill>
                <a:latin typeface="Arial" pitchFamily="34" charset="0"/>
                <a:ea typeface="Arial" pitchFamily="34" charset="-122"/>
                <a:cs typeface="Arial" pitchFamily="34" charset="-120"/>
              </a:rPr>
              <a:t> third-party cloud infrastructure was at least 18% of its total operating costs </a:t>
            </a:r>
            <a:r>
              <a:rPr lang="en-US" sz="1800" i="1" dirty="0">
                <a:solidFill>
                  <a:srgbClr val="000000"/>
                </a:solidFill>
                <a:latin typeface="Arial" pitchFamily="34" charset="0"/>
                <a:ea typeface="Arial" pitchFamily="34" charset="-122"/>
                <a:cs typeface="Arial" pitchFamily="34" charset="-120"/>
              </a:rPr>
              <a:t>(May–Jul 2026)</a:t>
            </a:r>
            <a:endParaRPr lang="en-US" sz="18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Snap 10-K FY2025</a:t>
            </a:r>
            <a:r>
              <a:rPr lang="en-US" sz="1000" dirty="0">
                <a:solidFill>
                  <a:srgbClr val="66717C"/>
                </a:solidFill>
                <a:latin typeface="Arial" pitchFamily="34" charset="0"/>
                <a:ea typeface="Arial" pitchFamily="34" charset="-122"/>
                <a:cs typeface="Arial" pitchFamily="34" charset="-120"/>
              </a:rPr>
              <a:t> (risk factors, MD&amp;A, Note 19); </a:t>
            </a:r>
            <a:r>
              <a:rPr lang="en-US" sz="1000" u="sng" dirty="0">
                <a:solidFill>
                  <a:srgbClr val="66717C"/>
                </a:solidFill>
                <a:latin typeface="Arial" pitchFamily="34" charset="0"/>
                <a:ea typeface="Arial" pitchFamily="34" charset="-122"/>
                <a:cs typeface="Arial" pitchFamily="34" charset="-120"/>
                <a:hlinkClick r:id="rId4"/>
              </a:rPr>
              <a:t>Coinbase 10-K FY2025</a:t>
            </a:r>
            <a:r>
              <a:rPr lang="en-US" sz="1000" dirty="0">
                <a:solidFill>
                  <a:srgbClr val="66717C"/>
                </a:solidFill>
                <a:latin typeface="Arial" pitchFamily="34" charset="0"/>
                <a:ea typeface="Arial" pitchFamily="34" charset="-122"/>
                <a:cs typeface="Arial" pitchFamily="34" charset="-120"/>
              </a:rPr>
              <a:t> (Note 17); </a:t>
            </a:r>
            <a:r>
              <a:rPr lang="en-US" sz="1000" u="sng" dirty="0">
                <a:solidFill>
                  <a:srgbClr val="66717C"/>
                </a:solidFill>
                <a:latin typeface="Arial" pitchFamily="34" charset="0"/>
                <a:ea typeface="Arial" pitchFamily="34" charset="-122"/>
                <a:cs typeface="Arial" pitchFamily="34" charset="-120"/>
                <a:hlinkClick r:id="rId5"/>
              </a:rPr>
              <a:t>Snowflake 10-Q (Jul 2026)</a:t>
            </a:r>
            <a:r>
              <a:rPr lang="en-US" sz="1000" dirty="0">
                <a:solidFill>
                  <a:srgbClr val="66717C"/>
                </a:solidFill>
                <a:latin typeface="Arial" pitchFamily="34" charset="0"/>
                <a:ea typeface="Arial" pitchFamily="34" charset="-122"/>
                <a:cs typeface="Arial" pitchFamily="34" charset="-120"/>
              </a:rPr>
              <a:t>. Shares: own calculations.</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500" b="1" dirty="0">
                <a:solidFill>
                  <a:srgbClr val="C0562B"/>
                </a:solidFill>
                <a:latin typeface="Georgia" pitchFamily="34" charset="0"/>
                <a:ea typeface="Georgia" pitchFamily="34" charset="-122"/>
                <a:cs typeface="Georgia" pitchFamily="34" charset="-120"/>
              </a:rPr>
              <a:t>Economy-wide: cloud earns about 3% of US corporate profits</a:t>
            </a:r>
            <a:endParaRPr lang="en-US" sz="25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33</a:t>
            </a:r>
            <a:endParaRPr lang="en-US" sz="1000" dirty="0"/>
          </a:p>
        </p:txBody>
      </p:sp>
      <p:sp>
        <p:nvSpPr>
          <p:cNvPr id="4" name="Text 2"/>
          <p:cNvSpPr txBox="1"/>
          <p:nvPr/>
        </p:nvSpPr>
        <p:spPr>
          <a:xfrm>
            <a:off x="685800" y="1463040"/>
            <a:ext cx="10820095" cy="384048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3%</a:t>
            </a:r>
            <a:r>
              <a:rPr lang="en-US" sz="2000" dirty="0">
                <a:solidFill>
                  <a:srgbClr val="000000"/>
                </a:solidFill>
                <a:latin typeface="Arial" pitchFamily="34" charset="0"/>
                <a:ea typeface="Arial" pitchFamily="34" charset="-122"/>
                <a:cs typeface="Arial" pitchFamily="34" charset="-120"/>
              </a:rPr>
              <a:t> of all US corporate profits, which also include profits earned abroad, was the worldwide operating income of three cloud businesses: AWS, Microsoft's Intelligent Cloud and Google Cloud </a:t>
            </a:r>
            <a:r>
              <a:rPr lang="en-US" sz="2000" i="1" dirty="0">
                <a:solidFill>
                  <a:srgbClr val="000000"/>
                </a:solidFill>
                <a:latin typeface="Arial" pitchFamily="34" charset="0"/>
                <a:ea typeface="Arial" pitchFamily="34" charset="-122"/>
                <a:cs typeface="Arial" pitchFamily="34" charset="-120"/>
              </a:rPr>
              <a:t>(four quarters to mid-2026)</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1.1%</a:t>
            </a:r>
            <a:r>
              <a:rPr lang="en-US" sz="2000" dirty="0">
                <a:solidFill>
                  <a:srgbClr val="000000"/>
                </a:solidFill>
                <a:latin typeface="Arial" pitchFamily="34" charset="0"/>
                <a:ea typeface="Arial" pitchFamily="34" charset="-122"/>
                <a:cs typeface="Arial" pitchFamily="34" charset="-120"/>
              </a:rPr>
              <a:t> was due to AWS alone in 2025, up from 0.07% in 2015</a:t>
            </a:r>
            <a:endParaRPr lang="en-US" sz="2000" dirty="0"/>
          </a:p>
        </p:txBody>
      </p:sp>
      <p:sp>
        <p:nvSpPr>
          <p:cNvPr id="5" name="Text 3"/>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FRED CPROFIT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Amazon</a:t>
            </a:r>
            <a:r>
              <a:rPr lang="en-US" sz="1000" dirty="0">
                <a:solidFill>
                  <a:srgbClr val="66717C"/>
                </a:solidFill>
                <a:latin typeface="Arial" pitchFamily="34" charset="0"/>
                <a:ea typeface="Arial" pitchFamily="34" charset="-122"/>
                <a:cs typeface="Arial" pitchFamily="34" charset="-120"/>
              </a:rPr>
              <a:t> (10-Ks </a:t>
            </a:r>
            <a:r>
              <a:rPr lang="en-US" sz="1000" u="sng" dirty="0">
                <a:solidFill>
                  <a:srgbClr val="66717C"/>
                </a:solidFill>
                <a:latin typeface="Arial" pitchFamily="34" charset="0"/>
                <a:ea typeface="Arial" pitchFamily="34" charset="-122"/>
                <a:cs typeface="Arial" pitchFamily="34" charset="-120"/>
                <a:hlinkClick r:id="rId5"/>
              </a:rPr>
              <a:t>FY2016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FY2025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Microsoft</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8"/>
              </a:rPr>
              <a:t>Alphabet</a:t>
            </a:r>
            <a:r>
              <a:rPr lang="en-US" sz="1000" dirty="0">
                <a:solidFill>
                  <a:srgbClr val="66717C"/>
                </a:solidFill>
                <a:latin typeface="Arial" pitchFamily="34" charset="0"/>
                <a:ea typeface="Arial" pitchFamily="34" charset="-122"/>
                <a:cs typeface="Arial" pitchFamily="34" charset="-120"/>
              </a:rPr>
              <a:t> filings. Own calculations (method in appendix).</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34</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AI and the cloud</a:t>
            </a:r>
            <a:endParaRPr lang="en-US" sz="4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400" b="1" dirty="0">
                <a:solidFill>
                  <a:srgbClr val="C0562B"/>
                </a:solidFill>
                <a:latin typeface="Georgia" pitchFamily="34" charset="0"/>
                <a:ea typeface="Georgia" pitchFamily="34" charset="-122"/>
                <a:cs typeface="Georgia" pitchFamily="34" charset="-120"/>
              </a:rPr>
              <a:t>Selling AI: cloud providers sit between AI labs and customers</a:t>
            </a:r>
            <a:endParaRPr lang="en-US" sz="24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Three ways to sell AI through the cloud, and what each gives the AI lab and the cloud provider</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35</a:t>
            </a:r>
            <a:endParaRPr lang="en-US" sz="1000" dirty="0"/>
          </a:p>
        </p:txBody>
      </p:sp>
      <p:sp>
        <p:nvSpPr>
          <p:cNvPr id="6" name="Text 4"/>
          <p:cNvSpPr txBox="1"/>
          <p:nvPr/>
        </p:nvSpPr>
        <p:spPr>
          <a:xfrm>
            <a:off x="685800" y="5257800"/>
            <a:ext cx="9601200" cy="1051560"/>
          </a:xfrm>
          <a:prstGeom prst="rect">
            <a:avLst/>
          </a:prstGeom>
          <a:noFill/>
          <a:ln/>
        </p:spPr>
        <p:txBody>
          <a:bodyPr wrap="square" lIns="0" tIns="0" rIns="0" bIns="0" rtlCol="0" anchor="t"/>
          <a:lstStyle/>
          <a:p>
            <a:pPr marL="0" indent="0">
              <a:buNone/>
            </a:pPr>
            <a:r>
              <a:rPr lang="en-US" sz="1700" u="sng" dirty="0">
                <a:solidFill>
                  <a:srgbClr val="000000"/>
                </a:solidFill>
                <a:latin typeface="Arial" pitchFamily="34" charset="0"/>
                <a:ea typeface="Arial" pitchFamily="34" charset="-122"/>
                <a:cs typeface="Arial" pitchFamily="34" charset="-120"/>
              </a:rPr>
              <a:t>Why the cloud:</a:t>
            </a:r>
            <a:r>
              <a:rPr lang="en-US" sz="1700" dirty="0">
                <a:solidFill>
                  <a:srgbClr val="000000"/>
                </a:solidFill>
                <a:latin typeface="Arial" pitchFamily="34" charset="0"/>
                <a:ea typeface="Arial" pitchFamily="34" charset="-122"/>
                <a:cs typeface="Arial" pitchFamily="34" charset="-120"/>
              </a:rPr>
              <a:t> logins, audit logs, data rules and spending commitments already sit with the cloud provider, so firms buy AI there too.</a:t>
            </a:r>
            <a:endParaRPr lang="en-US" sz="17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FTC staff report on AI partnerships (2025)</a:t>
            </a:r>
            <a:r>
              <a:rPr lang="en-US" sz="1000" dirty="0">
                <a:solidFill>
                  <a:srgbClr val="66717C"/>
                </a:solidFill>
                <a:latin typeface="Arial" pitchFamily="34" charset="0"/>
                <a:ea typeface="Arial" pitchFamily="34" charset="-122"/>
                <a:cs typeface="Arial" pitchFamily="34" charset="-120"/>
              </a:rPr>
              <a:t>, p.17; </a:t>
            </a:r>
            <a:r>
              <a:rPr lang="en-US" sz="1000" u="sng" dirty="0">
                <a:solidFill>
                  <a:srgbClr val="66717C"/>
                </a:solidFill>
                <a:latin typeface="Arial" pitchFamily="34" charset="0"/>
                <a:ea typeface="Arial" pitchFamily="34" charset="-122"/>
                <a:cs typeface="Arial" pitchFamily="34" charset="-120"/>
                <a:hlinkClick r:id="rId4"/>
              </a:rPr>
              <a:t>Microsoft Learn, Claude billing in Foundry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Anthropic (20 Apr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AWS (11 May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Amazon (2024)</a:t>
            </a:r>
            <a:r>
              <a:rPr lang="en-US" sz="1000" dirty="0">
                <a:solidFill>
                  <a:srgbClr val="66717C"/>
                </a:solidFill>
                <a:latin typeface="Arial" pitchFamily="34" charset="0"/>
                <a:ea typeface="Arial" pitchFamily="34" charset="-122"/>
                <a:cs typeface="Arial" pitchFamily="34" charset="-120"/>
              </a:rPr>
              <a:t>.</a:t>
            </a:r>
            <a:endParaRPr lang="en-US" sz="1000" dirty="0"/>
          </a:p>
        </p:txBody>
      </p:sp>
      <p:sp>
        <p:nvSpPr>
          <p:cNvPr id="8" name="TextBox 7"/>
          <p:cNvSpPr txBox="1"/>
          <p:nvPr/>
        </p:nvSpPr>
        <p:spPr>
          <a:xfrm>
            <a:off x="685800" y="1783080"/>
            <a:ext cx="9601200" cy="3291840"/>
          </a:xfrm>
          <a:prstGeom prst="rect">
            <a:avLst/>
          </a:prstGeom>
          <a:noFill/>
        </p:spPr>
        <p:txBody>
          <a:bodyPr wrap="square" lIns="0" tIns="0" rIns="0" bIns="0">
            <a:spAutoFit/>
          </a:bodyPr>
          <a:lstStyle/>
          <a:p>
            <a:pPr marL="457200" indent="-457200">
              <a:spcAft>
                <a:spcPts val="1400"/>
              </a:spcAft>
              <a:buFont typeface="+mj-lt"/>
              <a:buAutoNum type="arabicPeriod"/>
            </a:pPr>
            <a:r>
              <a:rPr sz="1900" b="1" i="0">
                <a:solidFill>
                  <a:srgbClr val="000000"/>
                </a:solidFill>
                <a:latin typeface="Arial"/>
              </a:rPr>
              <a:t>Middleman</a:t>
            </a:r>
            <a:r>
              <a:rPr sz="1900" b="0" i="0">
                <a:solidFill>
                  <a:srgbClr val="000000"/>
                </a:solidFill>
                <a:latin typeface="Arial"/>
              </a:rPr>
              <a:t> </a:t>
            </a:r>
            <a:r>
              <a:rPr sz="1900" b="0" i="1">
                <a:solidFill>
                  <a:srgbClr val="000000"/>
                </a:solidFill>
                <a:latin typeface="Arial"/>
              </a:rPr>
              <a:t>(Claude in Amazon Bedrock)</a:t>
            </a:r>
            <a:r>
              <a:rPr sz="1900" b="0" i="0">
                <a:solidFill>
                  <a:srgbClr val="000000"/>
                </a:solidFill>
                <a:latin typeface="Arial"/>
              </a:rPr>
              <a:t>: AWS runs the AI lab's model and bills the customer. The lab reaches 100,000+ AWS customers but gives up a share of revenue.</a:t>
            </a:r>
          </a:p>
          <a:p>
            <a:pPr marL="457200" indent="-457200">
              <a:spcAft>
                <a:spcPts val="1400"/>
              </a:spcAft>
              <a:buFont typeface="+mj-lt"/>
              <a:buAutoNum type="arabicPeriod"/>
            </a:pPr>
            <a:r>
              <a:rPr sz="1900" b="1" i="0">
                <a:solidFill>
                  <a:srgbClr val="000000"/>
                </a:solidFill>
                <a:latin typeface="Arial"/>
              </a:rPr>
              <a:t>Vertical integration</a:t>
            </a:r>
            <a:r>
              <a:rPr sz="1900" b="0" i="0">
                <a:solidFill>
                  <a:srgbClr val="000000"/>
                </a:solidFill>
                <a:latin typeface="Arial"/>
              </a:rPr>
              <a:t> </a:t>
            </a:r>
            <a:r>
              <a:rPr sz="1900" b="0" i="1">
                <a:solidFill>
                  <a:srgbClr val="000000"/>
                </a:solidFill>
                <a:latin typeface="Arial"/>
              </a:rPr>
              <a:t>(Amazon Nova, Google Gemini, Microsoft MAI)</a:t>
            </a:r>
            <a:r>
              <a:rPr sz="1900" b="0" i="0">
                <a:solidFill>
                  <a:srgbClr val="000000"/>
                </a:solidFill>
                <a:latin typeface="Arial"/>
              </a:rPr>
              <a:t>: the cloud provider keeps all the revenue but pays to build the models, and competes with the AI labs it sells.</a:t>
            </a:r>
          </a:p>
          <a:p>
            <a:pPr marL="457200" indent="-457200">
              <a:spcAft>
                <a:spcPts val="1400"/>
              </a:spcAft>
              <a:buFont typeface="+mj-lt"/>
              <a:buAutoNum type="arabicPeriod"/>
            </a:pPr>
            <a:r>
              <a:rPr sz="1900" b="1" i="0">
                <a:solidFill>
                  <a:srgbClr val="000000"/>
                </a:solidFill>
                <a:latin typeface="Arial"/>
              </a:rPr>
              <a:t>Hybrid</a:t>
            </a:r>
            <a:r>
              <a:rPr sz="1900" b="0" i="0">
                <a:solidFill>
                  <a:srgbClr val="000000"/>
                </a:solidFill>
                <a:latin typeface="Arial"/>
              </a:rPr>
              <a:t> </a:t>
            </a:r>
            <a:r>
              <a:rPr sz="1900" b="0" i="1">
                <a:solidFill>
                  <a:srgbClr val="000000"/>
                </a:solidFill>
                <a:latin typeface="Arial"/>
              </a:rPr>
              <a:t>(Claude in Microsoft Foundry; Claude Platform on AWS)</a:t>
            </a:r>
            <a:r>
              <a:rPr sz="1900" b="0" i="0">
                <a:solidFill>
                  <a:srgbClr val="000000"/>
                </a:solidFill>
                <a:latin typeface="Arial"/>
              </a:rPr>
              <a:t>: the AI lab sells and runs its own product inside the customer's cloud account; the cloud provider keeps the billing.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500" b="1" dirty="0">
                <a:solidFill>
                  <a:srgbClr val="C0562B"/>
                </a:solidFill>
                <a:latin typeface="Georgia" pitchFamily="34" charset="0"/>
                <a:ea typeface="Georgia" pitchFamily="34" charset="-122"/>
                <a:cs typeface="Georgia" pitchFamily="34" charset="-120"/>
              </a:rPr>
              <a:t>AI stakes: cloud providers paid in compute and took equity</a:t>
            </a:r>
            <a:endParaRPr lang="en-US" sz="25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Why cloud providers own stakes in OpenAI and Anthropic</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36</a:t>
            </a:r>
            <a:endParaRPr lang="en-US" sz="1000" dirty="0"/>
          </a:p>
        </p:txBody>
      </p:sp>
      <p:sp>
        <p:nvSpPr>
          <p:cNvPr id="5" name="Text 3"/>
          <p:cNvSpPr txBox="1"/>
          <p:nvPr/>
        </p:nvSpPr>
        <p:spPr>
          <a:xfrm>
            <a:off x="685800" y="1828800"/>
            <a:ext cx="9601200" cy="1325880"/>
          </a:xfrm>
          <a:prstGeom prst="rect">
            <a:avLst/>
          </a:prstGeom>
          <a:noFill/>
          <a:ln/>
        </p:spPr>
        <p:txBody>
          <a:bodyPr wrap="square" lIns="0" tIns="0" rIns="0" bIns="0" rtlCol="0" anchor="t"/>
          <a:lstStyle/>
          <a:p>
            <a:pPr marL="0" indent="0">
              <a:buNone/>
            </a:pPr>
            <a:r>
              <a:rPr lang="en-US" sz="1800" u="sng" dirty="0">
                <a:solidFill>
                  <a:srgbClr val="000000"/>
                </a:solidFill>
                <a:latin typeface="Arial" pitchFamily="34" charset="0"/>
                <a:ea typeface="Arial" pitchFamily="34" charset="-122"/>
                <a:cs typeface="Arial" pitchFamily="34" charset="-120"/>
              </a:rPr>
              <a:t>Scarce compute</a:t>
            </a:r>
            <a:r>
              <a:rPr lang="en-US" sz="1800" dirty="0">
                <a:solidFill>
                  <a:srgbClr val="000000"/>
                </a:solidFill>
                <a:latin typeface="Arial" pitchFamily="34" charset="0"/>
                <a:ea typeface="Arial" pitchFamily="34" charset="-122"/>
                <a:cs typeface="Arial" pitchFamily="34" charset="-120"/>
              </a:rPr>
              <a:t> was converted into equity in the most valuable AI firms: Microsoft owns about 25% of OpenAI; Amazon has put $18bn into Anthropic </a:t>
            </a:r>
            <a:r>
              <a:rPr lang="en-US" sz="1800" i="1" dirty="0">
                <a:solidFill>
                  <a:srgbClr val="000000"/>
                </a:solidFill>
                <a:latin typeface="Arial" pitchFamily="34" charset="0"/>
                <a:ea typeface="Arial" pitchFamily="34" charset="-122"/>
                <a:cs typeface="Arial" pitchFamily="34" charset="-120"/>
              </a:rPr>
              <a:t>(convertible notes and non-voting preferred stock)</a:t>
            </a:r>
            <a:r>
              <a:rPr lang="en-US" sz="1800" dirty="0">
                <a:solidFill>
                  <a:srgbClr val="000000"/>
                </a:solidFill>
                <a:latin typeface="Arial" pitchFamily="34" charset="0"/>
                <a:ea typeface="Arial" pitchFamily="34" charset="-122"/>
                <a:cs typeface="Arial" pitchFamily="34" charset="-120"/>
              </a:rPr>
              <a:t>, now valued on Amazon's books at $190bn; Google owns 10% or more of Anthropic </a:t>
            </a:r>
            <a:r>
              <a:rPr lang="en-US" sz="1800" i="1" dirty="0">
                <a:solidFill>
                  <a:srgbClr val="000000"/>
                </a:solidFill>
                <a:latin typeface="Arial" pitchFamily="34" charset="0"/>
                <a:ea typeface="Arial" pitchFamily="34" charset="-122"/>
                <a:cs typeface="Arial" pitchFamily="34" charset="-120"/>
              </a:rPr>
              <a:t>(court filing, 2025)</a:t>
            </a:r>
            <a:r>
              <a:rPr lang="en-US" sz="1800" dirty="0">
                <a:solidFill>
                  <a:srgbClr val="000000"/>
                </a:solidFill>
                <a:latin typeface="Arial" pitchFamily="34" charset="0"/>
                <a:ea typeface="Arial" pitchFamily="34" charset="-122"/>
                <a:cs typeface="Arial" pitchFamily="34" charset="-120"/>
              </a:rPr>
              <a:t>.</a:t>
            </a:r>
            <a:endParaRPr lang="en-US" sz="1800" dirty="0"/>
          </a:p>
        </p:txBody>
      </p:sp>
      <p:sp>
        <p:nvSpPr>
          <p:cNvPr id="6" name="Text 4"/>
          <p:cNvSpPr txBox="1"/>
          <p:nvPr/>
        </p:nvSpPr>
        <p:spPr>
          <a:xfrm>
            <a:off x="685800" y="3337560"/>
            <a:ext cx="9601200" cy="2880360"/>
          </a:xfrm>
          <a:prstGeom prst="rect">
            <a:avLst/>
          </a:prstGeom>
          <a:noFill/>
          <a:ln/>
        </p:spPr>
        <p:txBody>
          <a:bodyPr wrap="square" lIns="0" tIns="0" rIns="0" bIns="0" rtlCol="0" anchor="t"/>
          <a:lstStyle/>
          <a:p>
            <a:pPr marL="342900" indent="-342900">
              <a:spcAft>
                <a:spcPts val="1700"/>
              </a:spcAft>
              <a:buSzPct val="100000"/>
              <a:buFont typeface="+mj-lt"/>
              <a:buAutoNum type="arabicPeriod"/>
            </a:pPr>
            <a:r>
              <a:rPr lang="en-US" sz="1700" b="1" dirty="0">
                <a:solidFill>
                  <a:srgbClr val="000000"/>
                </a:solidFill>
                <a:latin typeface="Arial" pitchFamily="34" charset="0"/>
                <a:ea typeface="Arial" pitchFamily="34" charset="-122"/>
                <a:cs typeface="Arial" pitchFamily="34" charset="-120"/>
              </a:rPr>
              <a:t>Scarce compute:</a:t>
            </a:r>
            <a:r>
              <a:rPr lang="en-US" sz="1700" dirty="0">
                <a:solidFill>
                  <a:srgbClr val="000000"/>
                </a:solidFill>
                <a:latin typeface="Arial" pitchFamily="34" charset="0"/>
                <a:ea typeface="Arial" pitchFamily="34" charset="-122"/>
                <a:cs typeface="Arial" pitchFamily="34" charset="-120"/>
              </a:rPr>
              <a:t> frontier AI needs gigawatts of data centers that take years to build, and the cloud providers had them; the AI labs could not pay from revenue alone. Anthropic has committed to spend over $100bn on AWS </a:t>
            </a:r>
            <a:r>
              <a:rPr lang="en-US" sz="1700" i="1" dirty="0">
                <a:solidFill>
                  <a:srgbClr val="000000"/>
                </a:solidFill>
                <a:latin typeface="Arial" pitchFamily="34" charset="0"/>
                <a:ea typeface="Arial" pitchFamily="34" charset="-122"/>
                <a:cs typeface="Arial" pitchFamily="34" charset="-120"/>
              </a:rPr>
              <a:t>(April 2026)</a:t>
            </a:r>
            <a:r>
              <a:rPr lang="en-US" sz="1700" dirty="0">
                <a:solidFill>
                  <a:srgbClr val="000000"/>
                </a:solidFill>
                <a:latin typeface="Arial" pitchFamily="34" charset="0"/>
                <a:ea typeface="Arial" pitchFamily="34" charset="-122"/>
                <a:cs typeface="Arial" pitchFamily="34" charset="-120"/>
              </a:rPr>
              <a:t> and $30bn on Azure </a:t>
            </a:r>
            <a:r>
              <a:rPr lang="en-US" sz="1700" i="1" dirty="0">
                <a:solidFill>
                  <a:srgbClr val="000000"/>
                </a:solidFill>
                <a:latin typeface="Arial" pitchFamily="34" charset="0"/>
                <a:ea typeface="Arial" pitchFamily="34" charset="-122"/>
                <a:cs typeface="Arial" pitchFamily="34" charset="-120"/>
              </a:rPr>
              <a:t>(November 2025)</a:t>
            </a:r>
            <a:r>
              <a:rPr lang="en-US" sz="1700" dirty="0">
                <a:solidFill>
                  <a:srgbClr val="000000"/>
                </a:solidFill>
                <a:latin typeface="Arial" pitchFamily="34" charset="0"/>
                <a:ea typeface="Arial" pitchFamily="34" charset="-122"/>
                <a:cs typeface="Arial" pitchFamily="34" charset="-120"/>
              </a:rPr>
              <a:t>; OpenAI an extra $250bn on Azure </a:t>
            </a:r>
            <a:r>
              <a:rPr lang="en-US" sz="1700" i="1" dirty="0">
                <a:solidFill>
                  <a:srgbClr val="000000"/>
                </a:solidFill>
                <a:latin typeface="Arial" pitchFamily="34" charset="0"/>
                <a:ea typeface="Arial" pitchFamily="34" charset="-122"/>
                <a:cs typeface="Arial" pitchFamily="34" charset="-120"/>
              </a:rPr>
              <a:t>(October 2025)</a:t>
            </a:r>
            <a:endParaRPr lang="en-US" sz="1700" dirty="0"/>
          </a:p>
          <a:p>
            <a:pPr marL="342900" indent="-342900">
              <a:spcAft>
                <a:spcPts val="1700"/>
              </a:spcAft>
              <a:buSzPct val="100000"/>
              <a:buFont typeface="+mj-lt"/>
              <a:buAutoNum type="arabicPeriod"/>
            </a:pPr>
            <a:r>
              <a:rPr lang="en-US" sz="1700" b="1" dirty="0">
                <a:solidFill>
                  <a:srgbClr val="000000"/>
                </a:solidFill>
                <a:latin typeface="Arial" pitchFamily="34" charset="0"/>
                <a:ea typeface="Arial" pitchFamily="34" charset="-122"/>
                <a:cs typeface="Arial" pitchFamily="34" charset="-120"/>
              </a:rPr>
              <a:t>Payment:</a:t>
            </a:r>
            <a:r>
              <a:rPr lang="en-US" sz="1700" dirty="0">
                <a:solidFill>
                  <a:srgbClr val="000000"/>
                </a:solidFill>
                <a:latin typeface="Arial" pitchFamily="34" charset="0"/>
                <a:ea typeface="Arial" pitchFamily="34" charset="-122"/>
                <a:cs typeface="Arial" pitchFamily="34" charset="-120"/>
              </a:rPr>
              <a:t> the cloud providers paid in compute: the money comes with commitments to spend much of it on the investor's cloud, so it returns as cloud revenue </a:t>
            </a:r>
            <a:r>
              <a:rPr lang="en-US" sz="1700" i="1" dirty="0">
                <a:solidFill>
                  <a:srgbClr val="000000"/>
                </a:solidFill>
                <a:latin typeface="Arial" pitchFamily="34" charset="0"/>
                <a:ea typeface="Arial" pitchFamily="34" charset="-122"/>
                <a:cs typeface="Arial" pitchFamily="34" charset="-120"/>
              </a:rPr>
              <a:t>(US Federal Trade Commission staff: ‘circular spending’)</a:t>
            </a:r>
            <a:r>
              <a:rPr lang="en-US" sz="1700" dirty="0">
                <a:solidFill>
                  <a:srgbClr val="000000"/>
                </a:solidFill>
                <a:latin typeface="Arial" pitchFamily="34" charset="0"/>
                <a:ea typeface="Arial" pitchFamily="34" charset="-122"/>
                <a:cs typeface="Arial" pitchFamily="34" charset="-120"/>
              </a:rPr>
              <a:t>. At a 35–40% operating profit margin, $10bn spent back costs the cloud provider about $6–6.5bn to supply </a:t>
            </a:r>
            <a:r>
              <a:rPr lang="en-US" sz="1700" i="1" dirty="0">
                <a:solidFill>
                  <a:srgbClr val="000000"/>
                </a:solidFill>
                <a:latin typeface="Arial" pitchFamily="34" charset="0"/>
                <a:ea typeface="Arial" pitchFamily="34" charset="-122"/>
                <a:cs typeface="Arial" pitchFamily="34" charset="-120"/>
              </a:rPr>
              <a:t>(illustrative)</a:t>
            </a:r>
            <a:endParaRPr lang="en-US" sz="17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Anthropic (2025,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Microsoft (28 Oct 2025)</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5"/>
              </a:rPr>
              <a:t>10-K FY2026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Amazon 10-Q Q2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US v. Google, ECF 1165-2</a:t>
            </a:r>
            <a:r>
              <a:rPr lang="en-US" sz="1000" dirty="0">
                <a:solidFill>
                  <a:srgbClr val="66717C"/>
                </a:solidFill>
                <a:latin typeface="Arial" pitchFamily="34" charset="0"/>
                <a:ea typeface="Arial" pitchFamily="34" charset="-122"/>
                <a:cs typeface="Arial" pitchFamily="34" charset="-120"/>
              </a:rPr>
              <a:t> and 1166; </a:t>
            </a:r>
            <a:r>
              <a:rPr lang="en-US" sz="1000" u="sng" dirty="0">
                <a:solidFill>
                  <a:srgbClr val="66717C"/>
                </a:solidFill>
                <a:latin typeface="Arial" pitchFamily="34" charset="0"/>
                <a:ea typeface="Arial" pitchFamily="34" charset="-122"/>
                <a:cs typeface="Arial" pitchFamily="34" charset="-120"/>
                <a:hlinkClick r:id="rId8"/>
              </a:rPr>
              <a:t>FTC (2025), pp.19–20</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37</a:t>
            </a:r>
            <a:endParaRPr lang="en-US" sz="1000" dirty="0"/>
          </a:p>
        </p:txBody>
      </p:sp>
      <p:sp>
        <p:nvSpPr>
          <p:cNvPr id="3" name="Text 1"/>
          <p:cNvSpPr txBox="1"/>
          <p:nvPr/>
        </p:nvSpPr>
        <p:spPr>
          <a:xfrm>
            <a:off x="685800" y="2148840"/>
            <a:ext cx="10820095" cy="1280160"/>
          </a:xfrm>
          <a:prstGeom prst="rect">
            <a:avLst/>
          </a:prstGeom>
          <a:noFill/>
          <a:ln/>
        </p:spPr>
        <p:txBody>
          <a:bodyPr wrap="square" lIns="0" tIns="0" rIns="0" bIns="0" rtlCol="0" anchor="ctr"/>
          <a:lstStyle/>
          <a:p>
            <a:pPr marL="0" indent="0" algn="ctr">
              <a:buNone/>
            </a:pPr>
            <a:r>
              <a:rPr lang="en-US" sz="4400" dirty="0">
                <a:solidFill>
                  <a:srgbClr val="C0562B"/>
                </a:solidFill>
                <a:latin typeface="Georgia" pitchFamily="34" charset="0"/>
                <a:ea typeface="Georgia" pitchFamily="34" charset="-122"/>
                <a:cs typeface="Georgia" pitchFamily="34" charset="-120"/>
              </a:rPr>
              <a:t>Part III: How does the cloud impact inequality and development?</a:t>
            </a:r>
            <a:endParaRPr lang="en-US" sz="4400" dirty="0"/>
          </a:p>
        </p:txBody>
      </p:sp>
      <p:sp>
        <p:nvSpPr>
          <p:cNvPr id="4" name="Text 2"/>
          <p:cNvSpPr txBox="1"/>
          <p:nvPr/>
        </p:nvSpPr>
        <p:spPr>
          <a:xfrm>
            <a:off x="1234440" y="3566160"/>
            <a:ext cx="9722815" cy="1005840"/>
          </a:xfrm>
          <a:prstGeom prst="rect">
            <a:avLst/>
          </a:prstGeom>
          <a:noFill/>
          <a:ln/>
        </p:spPr>
        <p:txBody>
          <a:bodyPr wrap="square" lIns="0" tIns="0" rIns="0" bIns="0" rtlCol="0" anchor="t"/>
          <a:lstStyle/>
          <a:p>
            <a:pPr marL="0" indent="0" algn="ctr">
              <a:buNone/>
            </a:pPr>
            <a:r>
              <a:rPr lang="en-US" sz="2400" dirty="0">
                <a:solidFill>
                  <a:srgbClr val="145A2D"/>
                </a:solidFill>
                <a:latin typeface="Arial" pitchFamily="34" charset="0"/>
                <a:ea typeface="Arial" pitchFamily="34" charset="-122"/>
                <a:cs typeface="Arial" pitchFamily="34" charset="-120"/>
              </a:rPr>
              <a:t>More research is required</a:t>
            </a: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r>
              <a:rPr lang="en-US" sz="2400" b="1" dirty="0">
                <a:solidFill>
                  <a:srgbClr val="C0562B"/>
                </a:solidFill>
                <a:latin typeface="Georgia" pitchFamily="34" charset="0"/>
                <a:ea typeface="Georgia" pitchFamily="34" charset="-122"/>
                <a:cs typeface="Georgia" pitchFamily="34" charset="-120"/>
              </a:rPr>
              <a:t>Cloud production is machine – and therefore profit – intensive</a:t>
            </a:r>
            <a:endParaRPr lang="en-US" sz="24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US data processing, hosting, and related services </a:t>
            </a:r>
            <a:r>
              <a:rPr lang="en-US" sz="1900" i="1" dirty="0">
                <a:solidFill>
                  <a:srgbClr val="145A2D"/>
                </a:solidFill>
                <a:latin typeface="Arial" pitchFamily="34" charset="0"/>
                <a:ea typeface="Arial" pitchFamily="34" charset="-122"/>
                <a:cs typeface="Arial" pitchFamily="34" charset="-120"/>
              </a:rPr>
              <a:t>(industry code NAICS 518)</a:t>
            </a:r>
            <a:r>
              <a:rPr lang="en-US" sz="1900" dirty="0">
                <a:solidFill>
                  <a:srgbClr val="145A2D"/>
                </a:solidFill>
                <a:latin typeface="Arial" pitchFamily="34" charset="0"/>
                <a:ea typeface="Arial" pitchFamily="34" charset="-122"/>
                <a:cs typeface="Arial" pitchFamily="34" charset="-120"/>
              </a:rPr>
              <a:t>, 2013–2025</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38</a:t>
            </a:r>
            <a:endParaRPr lang="en-US" sz="1000" dirty="0"/>
          </a:p>
        </p:txBody>
      </p:sp>
      <p:sp>
        <p:nvSpPr>
          <p:cNvPr id="5" name="Text 3"/>
          <p:cNvSpPr txBox="1"/>
          <p:nvPr/>
        </p:nvSpPr>
        <p:spPr>
          <a:xfrm>
            <a:off x="685800" y="1874520"/>
            <a:ext cx="731520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Data processing, hosting and related services </a:t>
            </a:r>
            <a:r>
              <a:rPr lang="en-US" sz="1500" i="1" dirty="0">
                <a:solidFill>
                  <a:srgbClr val="000000"/>
                </a:solidFill>
                <a:latin typeface="Arial" pitchFamily="34" charset="0"/>
                <a:ea typeface="Arial" pitchFamily="34" charset="-122"/>
                <a:cs typeface="Arial" pitchFamily="34" charset="-120"/>
              </a:rPr>
              <a:t>(NAICS 518)</a:t>
            </a:r>
            <a:r>
              <a:rPr lang="en-US" sz="1500" dirty="0">
                <a:solidFill>
                  <a:srgbClr val="000000"/>
                </a:solidFill>
                <a:latin typeface="Arial" pitchFamily="34" charset="0"/>
                <a:ea typeface="Arial" pitchFamily="34" charset="-122"/>
                <a:cs typeface="Arial" pitchFamily="34" charset="-120"/>
              </a:rPr>
              <a:t>, index 2013 = 100</a:t>
            </a:r>
            <a:endParaRPr lang="en-US" sz="1500" dirty="0"/>
          </a:p>
        </p:txBody>
      </p:sp>
      <p:graphicFrame>
        <p:nvGraphicFramePr>
          <p:cNvPr id="6" name="Chart 0"/>
          <p:cNvGraphicFramePr/>
          <p:nvPr/>
        </p:nvGraphicFramePr>
        <p:xfrm>
          <a:off x="685800" y="2194560"/>
          <a:ext cx="713232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8229600" y="224028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55%</a:t>
            </a:r>
            <a:r>
              <a:rPr lang="en-US" sz="1800" dirty="0">
                <a:solidFill>
                  <a:srgbClr val="000000"/>
                </a:solidFill>
                <a:latin typeface="Arial" pitchFamily="34" charset="0"/>
                <a:ea typeface="Arial" pitchFamily="34" charset="-122"/>
                <a:cs typeface="Arial" pitchFamily="34" charset="-120"/>
              </a:rPr>
              <a:t> of value added goes to gross operating surplus </a:t>
            </a:r>
            <a:r>
              <a:rPr lang="en-US" sz="1800" i="1" dirty="0">
                <a:solidFill>
                  <a:srgbClr val="000000"/>
                </a:solidFill>
                <a:latin typeface="Arial" pitchFamily="34" charset="0"/>
                <a:ea typeface="Arial" pitchFamily="34" charset="-122"/>
                <a:cs typeface="Arial" pitchFamily="34" charset="-120"/>
              </a:rPr>
              <a:t>(profits plus depreciation)</a:t>
            </a:r>
            <a:r>
              <a:rPr lang="en-US" sz="1800" dirty="0">
                <a:solidFill>
                  <a:srgbClr val="000000"/>
                </a:solidFill>
                <a:latin typeface="Arial" pitchFamily="34" charset="0"/>
                <a:ea typeface="Arial" pitchFamily="34" charset="-122"/>
                <a:cs typeface="Arial" pitchFamily="34" charset="-120"/>
              </a:rPr>
              <a:t> in data processing, internet publishing, and other information services </a:t>
            </a:r>
            <a:r>
              <a:rPr lang="en-US" sz="1800" i="1" dirty="0">
                <a:solidFill>
                  <a:srgbClr val="000000"/>
                </a:solidFill>
                <a:latin typeface="Arial" pitchFamily="34" charset="0"/>
                <a:ea typeface="Arial" pitchFamily="34" charset="-122"/>
                <a:cs typeface="Arial" pitchFamily="34" charset="-120"/>
              </a:rPr>
              <a:t>(NAICS 518–519, 2025)</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vs. 45%</a:t>
            </a:r>
            <a:r>
              <a:rPr lang="en-US" sz="1800" dirty="0">
                <a:solidFill>
                  <a:srgbClr val="000000"/>
                </a:solidFill>
                <a:latin typeface="Arial" pitchFamily="34" charset="0"/>
                <a:ea typeface="Arial" pitchFamily="34" charset="-122"/>
                <a:cs typeface="Arial" pitchFamily="34" charset="-120"/>
              </a:rPr>
              <a:t> across all US private industries</a:t>
            </a:r>
            <a:endParaRPr lang="en-US" sz="18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Census Quarterly Services Survey</a:t>
            </a:r>
            <a:r>
              <a:rPr lang="en-US" sz="1000" dirty="0">
                <a:solidFill>
                  <a:srgbClr val="66717C"/>
                </a:solidFill>
                <a:latin typeface="Arial" pitchFamily="34" charset="0"/>
                <a:ea typeface="Arial" pitchFamily="34" charset="-122"/>
                <a:cs typeface="Arial" pitchFamily="34" charset="-120"/>
              </a:rPr>
              <a:t> (revenue, sum of quarters); </a:t>
            </a:r>
            <a:r>
              <a:rPr lang="en-US" sz="1000" u="sng" dirty="0">
                <a:solidFill>
                  <a:srgbClr val="66717C"/>
                </a:solidFill>
                <a:latin typeface="Arial" pitchFamily="34" charset="0"/>
                <a:ea typeface="Arial" pitchFamily="34" charset="-122"/>
                <a:cs typeface="Arial" pitchFamily="34" charset="-120"/>
                <a:hlinkClick r:id="rId5"/>
              </a:rPr>
              <a:t>BLS CES series CEU5051800001</a:t>
            </a:r>
            <a:r>
              <a:rPr lang="en-US" sz="1000" dirty="0">
                <a:solidFill>
                  <a:srgbClr val="66717C"/>
                </a:solidFill>
                <a:latin typeface="Arial" pitchFamily="34" charset="0"/>
                <a:ea typeface="Arial" pitchFamily="34" charset="-122"/>
                <a:cs typeface="Arial" pitchFamily="34" charset="-120"/>
              </a:rPr>
              <a:t> (employment); </a:t>
            </a:r>
            <a:r>
              <a:rPr lang="en-US" sz="1000" u="sng" dirty="0">
                <a:solidFill>
                  <a:srgbClr val="66717C"/>
                </a:solidFill>
                <a:latin typeface="Arial" pitchFamily="34" charset="0"/>
                <a:ea typeface="Arial" pitchFamily="34" charset="-122"/>
                <a:cs typeface="Arial" pitchFamily="34" charset="-120"/>
                <a:hlinkClick r:id="rId6"/>
              </a:rPr>
              <a:t>BEA GDP by Industry, TVA113-A (30 Sep 2026)</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Where is the cloud? Not where most people live</a:t>
            </a:r>
            <a:endParaRPr lang="en-US" sz="32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39</a:t>
            </a:r>
            <a:endParaRPr lang="en-US" sz="1000" dirty="0"/>
          </a:p>
        </p:txBody>
      </p:sp>
      <p:sp>
        <p:nvSpPr>
          <p:cNvPr id="4" name="Text 2"/>
          <p:cNvSpPr txBox="1"/>
          <p:nvPr/>
        </p:nvSpPr>
        <p:spPr>
          <a:xfrm>
            <a:off x="685800" y="2377440"/>
            <a:ext cx="9601200" cy="1645920"/>
          </a:xfrm>
          <a:prstGeom prst="rect">
            <a:avLst/>
          </a:prstGeom>
          <a:noFill/>
          <a:ln/>
        </p:spPr>
        <p:txBody>
          <a:bodyPr wrap="square" lIns="0" tIns="0" rIns="0" bIns="0" rtlCol="0" anchor="t"/>
          <a:lstStyle/>
          <a:p>
            <a:pPr marL="0" indent="0">
              <a:buNone/>
            </a:pPr>
            <a:r>
              <a:rPr lang="en-US" sz="3200" dirty="0">
                <a:solidFill>
                  <a:srgbClr val="000000"/>
                </a:solidFill>
                <a:latin typeface="Georgia" pitchFamily="34" charset="0"/>
                <a:ea typeface="Georgia" pitchFamily="34" charset="-122"/>
                <a:cs typeface="Georgia" pitchFamily="34" charset="-120"/>
              </a:rPr>
              <a:t>60% of the world's people live in countries that hold 9% of its data-center capacity.</a:t>
            </a:r>
            <a:endParaRPr lang="en-US" sz="3200" dirty="0"/>
          </a:p>
        </p:txBody>
      </p:sp>
      <p:sp>
        <p:nvSpPr>
          <p:cNvPr id="5" name="Text 3"/>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a:t>
            </a:r>
            <a:r>
              <a:rPr lang="en-US" sz="1000" u="sng" dirty="0">
                <a:solidFill>
                  <a:srgbClr val="66717C"/>
                </a:solidFill>
                <a:latin typeface="Arial" pitchFamily="34" charset="0"/>
                <a:ea typeface="Arial" pitchFamily="34" charset="-122"/>
                <a:cs typeface="Arial" pitchFamily="34" charset="-120"/>
                <a:hlinkClick r:id="rId3"/>
              </a:rPr>
              <a:t>IEA (2026), Key Questions on Energy and AI, p.36</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Distance: physics and law decide what must be local</a:t>
            </a:r>
            <a:endParaRPr lang="en-US" sz="29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How far can computing in one country serve another?</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40</a:t>
            </a:r>
            <a:endParaRPr lang="en-US" sz="1000" dirty="0"/>
          </a:p>
        </p:txBody>
      </p:sp>
      <p:sp>
        <p:nvSpPr>
          <p:cNvPr id="5" name="Text 3"/>
          <p:cNvSpPr txBox="1"/>
          <p:nvPr/>
        </p:nvSpPr>
        <p:spPr>
          <a:xfrm>
            <a:off x="685800" y="1682496"/>
            <a:ext cx="9601200" cy="41148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From most to least sensitive to distance:</a:t>
            </a:r>
            <a:endParaRPr lang="en-US" sz="2000" dirty="0"/>
          </a:p>
        </p:txBody>
      </p:sp>
      <p:sp>
        <p:nvSpPr>
          <p:cNvPr id="6" name="Text 4"/>
          <p:cNvSpPr txBox="1"/>
          <p:nvPr/>
        </p:nvSpPr>
        <p:spPr>
          <a:xfrm>
            <a:off x="685800" y="2167128"/>
            <a:ext cx="9601200" cy="292608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Local:</a:t>
            </a:r>
            <a:r>
              <a:rPr lang="en-US" sz="2000" dirty="0">
                <a:solidFill>
                  <a:srgbClr val="000000"/>
                </a:solidFill>
                <a:latin typeface="Arial" pitchFamily="34" charset="0"/>
                <a:ea typeface="Arial" pitchFamily="34" charset="-122"/>
                <a:cs typeface="Arial" pitchFamily="34" charset="-120"/>
              </a:rPr>
              <a:t> gaming, trading, real-time AI agents. Johannesburg–London: at least 89 milliseconds round trip at the speed of light in fiber in a straight line; real cables run longer.</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Partly local:</a:t>
            </a:r>
            <a:r>
              <a:rPr lang="en-US" sz="2000" dirty="0">
                <a:solidFill>
                  <a:srgbClr val="000000"/>
                </a:solidFill>
                <a:latin typeface="Arial" pitchFamily="34" charset="0"/>
                <a:ea typeface="Arial" pitchFamily="34" charset="-122"/>
                <a:cs typeface="Arial" pitchFamily="34" charset="-120"/>
              </a:rPr>
              <a:t> video, web pages and search: caches </a:t>
            </a:r>
            <a:r>
              <a:rPr lang="en-US" sz="2000" i="1" dirty="0">
                <a:solidFill>
                  <a:srgbClr val="000000"/>
                </a:solidFill>
                <a:latin typeface="Arial" pitchFamily="34" charset="0"/>
                <a:ea typeface="Arial" pitchFamily="34" charset="-122"/>
                <a:cs typeface="Arial" pitchFamily="34" charset="-120"/>
              </a:rPr>
              <a:t>(stored copies of popular content)</a:t>
            </a:r>
            <a:r>
              <a:rPr lang="en-US" sz="2000" dirty="0">
                <a:solidFill>
                  <a:srgbClr val="000000"/>
                </a:solidFill>
                <a:latin typeface="Arial" pitchFamily="34" charset="0"/>
                <a:ea typeface="Arial" pitchFamily="34" charset="-122"/>
                <a:cs typeface="Arial" pitchFamily="34" charset="-120"/>
              </a:rPr>
              <a:t> sit inside local internet providers; the computing stays abroad.</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Anywhere:</a:t>
            </a:r>
            <a:r>
              <a:rPr lang="en-US" sz="2000" dirty="0">
                <a:solidFill>
                  <a:srgbClr val="000000"/>
                </a:solidFill>
                <a:latin typeface="Arial" pitchFamily="34" charset="0"/>
                <a:ea typeface="Arial" pitchFamily="34" charset="-122"/>
                <a:cs typeface="Arial" pitchFamily="34" charset="-120"/>
              </a:rPr>
              <a:t> storage, backup, model training. The capital-heavy core of the cloud goes where power, land and capital are cheapest.</a:t>
            </a:r>
            <a:endParaRPr lang="en-US" sz="2000" dirty="0"/>
          </a:p>
        </p:txBody>
      </p:sp>
      <p:sp>
        <p:nvSpPr>
          <p:cNvPr id="7" name="Text 5"/>
          <p:cNvSpPr txBox="1"/>
          <p:nvPr/>
        </p:nvSpPr>
        <p:spPr>
          <a:xfrm>
            <a:off x="685800" y="5102352"/>
            <a:ext cx="9601200" cy="1280160"/>
          </a:xfrm>
          <a:prstGeom prst="rect">
            <a:avLst/>
          </a:prstGeom>
          <a:noFill/>
          <a:ln/>
        </p:spPr>
        <p:txBody>
          <a:bodyPr wrap="square" lIns="0" tIns="0" rIns="0" bIns="0" rtlCol="0" anchor="t"/>
          <a:lstStyle/>
          <a:p>
            <a:pPr marL="0" indent="0">
              <a:buNone/>
            </a:pPr>
            <a:r>
              <a:rPr lang="en-US" sz="1600" u="sng" dirty="0">
                <a:solidFill>
                  <a:srgbClr val="000000"/>
                </a:solidFill>
                <a:latin typeface="Arial" pitchFamily="34" charset="0"/>
                <a:ea typeface="Arial" pitchFamily="34" charset="-122"/>
                <a:cs typeface="Arial" pitchFamily="34" charset="-120"/>
              </a:rPr>
              <a:t>Law:</a:t>
            </a:r>
            <a:r>
              <a:rPr lang="en-US" sz="1600" dirty="0">
                <a:solidFill>
                  <a:srgbClr val="000000"/>
                </a:solidFill>
                <a:latin typeface="Arial" pitchFamily="34" charset="0"/>
                <a:ea typeface="Arial" pitchFamily="34" charset="-122"/>
                <a:cs typeface="Arial" pitchFamily="34" charset="-120"/>
              </a:rPr>
              <a:t> privacy rules limit sending personal data abroad. The laws of South Africa </a:t>
            </a:r>
            <a:r>
              <a:rPr lang="en-US" sz="1600" i="1" dirty="0">
                <a:solidFill>
                  <a:srgbClr val="000000"/>
                </a:solidFill>
                <a:latin typeface="Arial" pitchFamily="34" charset="0"/>
                <a:ea typeface="Arial" pitchFamily="34" charset="-122"/>
                <a:cs typeface="Arial" pitchFamily="34" charset="-120"/>
              </a:rPr>
              <a:t>(POPIA, section 72)</a:t>
            </a:r>
            <a:r>
              <a:rPr lang="en-US" sz="1600" dirty="0">
                <a:solidFill>
                  <a:srgbClr val="000000"/>
                </a:solidFill>
                <a:latin typeface="Arial" pitchFamily="34" charset="0"/>
                <a:ea typeface="Arial" pitchFamily="34" charset="-122"/>
                <a:cs typeface="Arial" pitchFamily="34" charset="-120"/>
              </a:rPr>
              <a:t> and the EU </a:t>
            </a:r>
            <a:r>
              <a:rPr lang="en-US" sz="1600" i="1" dirty="0">
                <a:solidFill>
                  <a:srgbClr val="000000"/>
                </a:solidFill>
                <a:latin typeface="Arial" pitchFamily="34" charset="0"/>
                <a:ea typeface="Arial" pitchFamily="34" charset="-122"/>
                <a:cs typeface="Arial" pitchFamily="34" charset="-120"/>
              </a:rPr>
              <a:t>(GDPR, Chapter V)</a:t>
            </a:r>
            <a:r>
              <a:rPr lang="en-US" sz="1600" dirty="0">
                <a:solidFill>
                  <a:srgbClr val="000000"/>
                </a:solidFill>
                <a:latin typeface="Arial" pitchFamily="34" charset="0"/>
                <a:ea typeface="Arial" pitchFamily="34" charset="-122"/>
                <a:cs typeface="Arial" pitchFamily="34" charset="-120"/>
              </a:rPr>
              <a:t> allow it only under conditions such as adequate protection in the receiving country, binding safeguards or the person's consent. The US CLOUD Act cuts the other way: US authorities can demand data held by US cloud providers wherever it is stored, including in Cape Town.</a:t>
            </a:r>
            <a:endParaRPr lang="en-US" sz="2000" dirty="0"/>
          </a:p>
        </p:txBody>
      </p:sp>
      <p:sp>
        <p:nvSpPr>
          <p:cNvPr id="8" name="Text 6"/>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Corning SMF-28 Ultra datasheet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ITU-T G.114</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Netflix Open Connect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Google Global Cache</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POPIA s72</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GDPR ch. V</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18 U.S.C. § 2713</a:t>
            </a:r>
            <a:r>
              <a:rPr lang="en-US" sz="1000" dirty="0">
                <a:solidFill>
                  <a:srgbClr val="66717C"/>
                </a:solidFill>
                <a:latin typeface="Arial" pitchFamily="34" charset="0"/>
                <a:ea typeface="Arial" pitchFamily="34" charset="-122"/>
                <a:cs typeface="Arial" pitchFamily="34" charset="-120"/>
              </a:rPr>
              <a:t>. Distances: own calculation.</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41</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South Africa</a:t>
            </a:r>
            <a:endParaRPr lang="en-US" sz="4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000" b="1" dirty="0">
                <a:solidFill>
                  <a:srgbClr val="C0562B"/>
                </a:solidFill>
                <a:latin typeface="Georgia" pitchFamily="34" charset="0"/>
                <a:ea typeface="Georgia" pitchFamily="34" charset="-122"/>
                <a:cs typeface="Georgia" pitchFamily="34" charset="-120"/>
              </a:rPr>
              <a:t>South Africa: hosting the capital, not owning it</a:t>
            </a:r>
            <a:endParaRPr lang="en-US" sz="30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The cloud providers with regions </a:t>
            </a:r>
            <a:r>
              <a:rPr lang="en-US" sz="1900" i="1" dirty="0">
                <a:solidFill>
                  <a:srgbClr val="145A2D"/>
                </a:solidFill>
                <a:latin typeface="Arial" pitchFamily="34" charset="0"/>
                <a:ea typeface="Arial" pitchFamily="34" charset="-122"/>
                <a:cs typeface="Arial" pitchFamily="34" charset="-120"/>
              </a:rPr>
              <a:t>(clusters of data centers)</a:t>
            </a:r>
            <a:r>
              <a:rPr lang="en-US" sz="1900" dirty="0">
                <a:solidFill>
                  <a:srgbClr val="145A2D"/>
                </a:solidFill>
                <a:latin typeface="Arial" pitchFamily="34" charset="0"/>
                <a:ea typeface="Arial" pitchFamily="34" charset="-122"/>
                <a:cs typeface="Arial" pitchFamily="34" charset="-120"/>
              </a:rPr>
              <a:t> here are owned abroad</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42</a:t>
            </a:r>
            <a:endParaRPr lang="en-US" sz="1000" dirty="0"/>
          </a:p>
        </p:txBody>
      </p:sp>
      <p:sp>
        <p:nvSpPr>
          <p:cNvPr id="5" name="Text 3"/>
          <p:cNvSpPr txBox="1"/>
          <p:nvPr/>
        </p:nvSpPr>
        <p:spPr>
          <a:xfrm>
            <a:off x="685800" y="1828800"/>
            <a:ext cx="9601200" cy="2697480"/>
          </a:xfrm>
          <a:prstGeom prst="rect">
            <a:avLst/>
          </a:prstGeom>
          <a:noFill/>
          <a:ln/>
        </p:spPr>
        <p:txBody>
          <a:bodyPr wrap="square" lIns="0" tIns="0" rIns="0" bIns="0" rtlCol="0" anchor="t"/>
          <a:lstStyle/>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2004:</a:t>
            </a:r>
            <a:r>
              <a:rPr lang="en-US" sz="1900" dirty="0">
                <a:solidFill>
                  <a:srgbClr val="000000"/>
                </a:solidFill>
                <a:latin typeface="Arial" pitchFamily="34" charset="0"/>
                <a:ea typeface="Arial" pitchFamily="34" charset="-122"/>
                <a:cs typeface="Arial" pitchFamily="34" charset="-120"/>
              </a:rPr>
              <a:t> Amazon opens a development center in Cape Town “to build … the technology behind Amazon EC2” </a:t>
            </a:r>
            <a:r>
              <a:rPr lang="en-US" sz="1900" i="1" dirty="0">
                <a:solidFill>
                  <a:srgbClr val="000000"/>
                </a:solidFill>
                <a:latin typeface="Arial" pitchFamily="34" charset="0"/>
                <a:ea typeface="Arial" pitchFamily="34" charset="-122"/>
                <a:cs typeface="Arial" pitchFamily="34" charset="-120"/>
              </a:rPr>
              <a:t>(Amazon, 2020)</a:t>
            </a:r>
            <a:r>
              <a:rPr lang="en-US" sz="1900" dirty="0">
                <a:solidFill>
                  <a:srgbClr val="000000"/>
                </a:solidFill>
                <a:latin typeface="Arial" pitchFamily="34" charset="0"/>
                <a:ea typeface="Arial" pitchFamily="34" charset="-122"/>
                <a:cs typeface="Arial" pitchFamily="34" charset="-120"/>
              </a:rPr>
              <a:t>, the service that rents out virtual servers</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2019:</a:t>
            </a:r>
            <a:r>
              <a:rPr lang="en-US" sz="1900" dirty="0">
                <a:solidFill>
                  <a:srgbClr val="000000"/>
                </a:solidFill>
                <a:latin typeface="Arial" pitchFamily="34" charset="0"/>
                <a:ea typeface="Arial" pitchFamily="34" charset="-122"/>
                <a:cs typeface="Arial" pitchFamily="34" charset="-120"/>
              </a:rPr>
              <a:t> Microsoft Azure, Johannesburg and Cape Town: Africa's first large cloud regions</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2020:</a:t>
            </a:r>
            <a:r>
              <a:rPr lang="en-US" sz="1900" dirty="0">
                <a:solidFill>
                  <a:srgbClr val="000000"/>
                </a:solidFill>
                <a:latin typeface="Arial" pitchFamily="34" charset="0"/>
                <a:ea typeface="Arial" pitchFamily="34" charset="-122"/>
                <a:cs typeface="Arial" pitchFamily="34" charset="-120"/>
              </a:rPr>
              <a:t> Amazon Web Services, Cape Town</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2022:</a:t>
            </a:r>
            <a:r>
              <a:rPr lang="en-US" sz="1900" dirty="0">
                <a:solidFill>
                  <a:srgbClr val="000000"/>
                </a:solidFill>
                <a:latin typeface="Arial" pitchFamily="34" charset="0"/>
                <a:ea typeface="Arial" pitchFamily="34" charset="-122"/>
                <a:cs typeface="Arial" pitchFamily="34" charset="-120"/>
              </a:rPr>
              <a:t> Oracle, Johannesburg</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2024:</a:t>
            </a:r>
            <a:r>
              <a:rPr lang="en-US" sz="1900" dirty="0">
                <a:solidFill>
                  <a:srgbClr val="000000"/>
                </a:solidFill>
                <a:latin typeface="Arial" pitchFamily="34" charset="0"/>
                <a:ea typeface="Arial" pitchFamily="34" charset="-122"/>
                <a:cs typeface="Arial" pitchFamily="34" charset="-120"/>
              </a:rPr>
              <a:t> Google Cloud, Johannesburg: no machines with GPUs </a:t>
            </a:r>
            <a:r>
              <a:rPr lang="en-US" sz="1900" i="1" dirty="0">
                <a:solidFill>
                  <a:srgbClr val="000000"/>
                </a:solidFill>
                <a:latin typeface="Arial" pitchFamily="34" charset="0"/>
                <a:ea typeface="Arial" pitchFamily="34" charset="-122"/>
                <a:cs typeface="Arial" pitchFamily="34" charset="-120"/>
              </a:rPr>
              <a:t>(AI chips)</a:t>
            </a:r>
            <a:r>
              <a:rPr lang="en-US" sz="1900" dirty="0">
                <a:solidFill>
                  <a:srgbClr val="000000"/>
                </a:solidFill>
                <a:latin typeface="Arial" pitchFamily="34" charset="0"/>
                <a:ea typeface="Arial" pitchFamily="34" charset="-122"/>
                <a:cs typeface="Arial" pitchFamily="34" charset="-120"/>
              </a:rPr>
              <a:t> listed</a:t>
            </a:r>
            <a:endParaRPr lang="en-US" sz="1900" dirty="0"/>
          </a:p>
        </p:txBody>
      </p:sp>
      <p:sp>
        <p:nvSpPr>
          <p:cNvPr id="6" name="Text 4"/>
          <p:cNvSpPr txBox="1"/>
          <p:nvPr/>
        </p:nvSpPr>
        <p:spPr>
          <a:xfrm>
            <a:off x="685800" y="4617720"/>
            <a:ext cx="9601200" cy="1371600"/>
          </a:xfrm>
          <a:prstGeom prst="rect">
            <a:avLst/>
          </a:prstGeom>
          <a:noFill/>
          <a:ln/>
        </p:spPr>
        <p:txBody>
          <a:bodyPr wrap="square" lIns="0" tIns="0" rIns="0" bIns="0" rtlCol="0" anchor="t"/>
          <a:lstStyle/>
          <a:p>
            <a:pPr marL="0" indent="0">
              <a:spcAft>
                <a:spcPts val="800"/>
              </a:spcAft>
              <a:buNone/>
            </a:pPr>
            <a:r>
              <a:rPr lang="en-US" sz="1900" dirty="0">
                <a:solidFill>
                  <a:srgbClr val="000000"/>
                </a:solidFill>
                <a:latin typeface="Arial" pitchFamily="34" charset="0"/>
                <a:ea typeface="Arial" pitchFamily="34" charset="-122"/>
                <a:cs typeface="Arial" pitchFamily="34" charset="-120"/>
              </a:rPr>
              <a:t>Teraco, South Africa's largest data-center operator </a:t>
            </a:r>
            <a:r>
              <a:rPr lang="en-US" sz="1900" i="1" dirty="0">
                <a:solidFill>
                  <a:srgbClr val="000000"/>
                </a:solidFill>
                <a:latin typeface="Arial" pitchFamily="34" charset="0"/>
                <a:ea typeface="Arial" pitchFamily="34" charset="-122"/>
                <a:cs typeface="Arial" pitchFamily="34" charset="-120"/>
              </a:rPr>
              <a:t>(a landlord for other firms' servers)</a:t>
            </a:r>
            <a:r>
              <a:rPr lang="en-US" sz="1900" dirty="0">
                <a:solidFill>
                  <a:srgbClr val="000000"/>
                </a:solidFill>
                <a:latin typeface="Arial" pitchFamily="34" charset="0"/>
                <a:ea typeface="Arial" pitchFamily="34" charset="-122"/>
                <a:cs typeface="Arial" pitchFamily="34" charset="-120"/>
              </a:rPr>
              <a:t>: controlled by US firm Digital Realty since 2022 </a:t>
            </a:r>
            <a:r>
              <a:rPr lang="en-US" sz="1900" i="1" dirty="0">
                <a:solidFill>
                  <a:srgbClr val="000000"/>
                </a:solidFill>
                <a:latin typeface="Arial" pitchFamily="34" charset="0"/>
                <a:ea typeface="Arial" pitchFamily="34" charset="-122"/>
                <a:cs typeface="Arial" pitchFamily="34" charset="-120"/>
              </a:rPr>
              <a:t>(61% indirect interest, rising to 77%)</a:t>
            </a:r>
            <a:r>
              <a:rPr lang="en-US" sz="1900" dirty="0">
                <a:solidFill>
                  <a:srgbClr val="000000"/>
                </a:solidFill>
                <a:latin typeface="Arial" pitchFamily="34" charset="0"/>
                <a:ea typeface="Arial" pitchFamily="34" charset="-122"/>
                <a:cs typeface="Arial" pitchFamily="34" charset="-120"/>
              </a:rPr>
              <a:t>.</a:t>
            </a:r>
            <a:endParaRPr lang="en-US" sz="1900" dirty="0"/>
          </a:p>
          <a:p>
            <a:pPr marL="0" indent="0">
              <a:spcAft>
                <a:spcPts val="800"/>
              </a:spcAft>
              <a:buNone/>
            </a:pPr>
            <a:r>
              <a:rPr lang="en-US" sz="1900" dirty="0">
                <a:solidFill>
                  <a:srgbClr val="000000"/>
                </a:solidFill>
                <a:latin typeface="Arial" pitchFamily="34" charset="0"/>
                <a:ea typeface="Arial" pitchFamily="34" charset="-122"/>
                <a:cs typeface="Arial" pitchFamily="34" charset="-120"/>
              </a:rPr>
              <a:t>AWS's planned ZAR 46bn 'investment' </a:t>
            </a:r>
            <a:r>
              <a:rPr lang="en-US" sz="1900" i="1" dirty="0">
                <a:solidFill>
                  <a:srgbClr val="000000"/>
                </a:solidFill>
                <a:latin typeface="Arial" pitchFamily="34" charset="0"/>
                <a:ea typeface="Arial" pitchFamily="34" charset="-122"/>
                <a:cs typeface="Arial" pitchFamily="34" charset="-120"/>
              </a:rPr>
              <a:t>(2018–2029)</a:t>
            </a:r>
            <a:r>
              <a:rPr lang="en-US" sz="1900" dirty="0">
                <a:solidFill>
                  <a:srgbClr val="000000"/>
                </a:solidFill>
                <a:latin typeface="Arial" pitchFamily="34" charset="0"/>
                <a:ea typeface="Arial" pitchFamily="34" charset="-122"/>
                <a:cs typeface="Arial" pitchFamily="34" charset="-120"/>
              </a:rPr>
              <a:t> includes operating costs and imported equipment and software.</a:t>
            </a:r>
            <a:endParaRPr lang="en-US" sz="19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Microsoft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AWS</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Oracle</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6"/>
              </a:rPr>
              <a:t>Google Cloud</a:t>
            </a:r>
            <a:r>
              <a:rPr lang="en-US" sz="1000" dirty="0">
                <a:solidFill>
                  <a:srgbClr val="66717C"/>
                </a:solidFill>
                <a:latin typeface="Arial" pitchFamily="34" charset="0"/>
                <a:ea typeface="Arial" pitchFamily="34" charset="-122"/>
                <a:cs typeface="Arial" pitchFamily="34" charset="-120"/>
              </a:rPr>
              <a:t> launch announcements (2019–2024); </a:t>
            </a:r>
            <a:r>
              <a:rPr lang="en-US" sz="1000" u="sng" dirty="0">
                <a:solidFill>
                  <a:srgbClr val="66717C"/>
                </a:solidFill>
                <a:latin typeface="Arial" pitchFamily="34" charset="0"/>
                <a:ea typeface="Arial" pitchFamily="34" charset="-122"/>
                <a:cs typeface="Arial" pitchFamily="34" charset="-120"/>
                <a:hlinkClick r:id="rId7"/>
              </a:rPr>
              <a:t>Digital Realty 10-Q</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8"/>
              </a:rPr>
              <a:t>8-K</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DBSA &amp; NPC (2026), p.23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10"/>
              </a:rPr>
              <a:t>AWS (2023)</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South Africa: cloud use shows up as service imports</a:t>
            </a:r>
            <a:endParaRPr lang="en-US" sz="29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The ICT </a:t>
            </a:r>
            <a:r>
              <a:rPr lang="en-US" sz="1900" i="1" dirty="0">
                <a:solidFill>
                  <a:srgbClr val="145A2D"/>
                </a:solidFill>
                <a:latin typeface="Arial" pitchFamily="34" charset="0"/>
                <a:ea typeface="Arial" pitchFamily="34" charset="-122"/>
                <a:cs typeface="Arial" pitchFamily="34" charset="-120"/>
              </a:rPr>
              <a:t>(telecom, computer and information)</a:t>
            </a:r>
            <a:r>
              <a:rPr lang="en-US" sz="1900" dirty="0">
                <a:solidFill>
                  <a:srgbClr val="145A2D"/>
                </a:solidFill>
                <a:latin typeface="Arial" pitchFamily="34" charset="0"/>
                <a:ea typeface="Arial" pitchFamily="34" charset="-122"/>
                <a:cs typeface="Arial" pitchFamily="34" charset="-120"/>
              </a:rPr>
              <a:t> services deficit reached $3.1bn in 2025, about four-fifths of the whole services deficit</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43</a:t>
            </a:r>
            <a:endParaRPr lang="en-US" sz="1000" dirty="0"/>
          </a:p>
        </p:txBody>
      </p:sp>
      <p:sp>
        <p:nvSpPr>
          <p:cNvPr id="5" name="Text 3"/>
          <p:cNvSpPr txBox="1"/>
          <p:nvPr/>
        </p:nvSpPr>
        <p:spPr>
          <a:xfrm>
            <a:off x="685800" y="1832480"/>
            <a:ext cx="731520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South Africa: trade in telecommunications, computer, and information services, US$ million </a:t>
            </a:r>
            <a:r>
              <a:rPr lang="en-US" sz="1500" i="1" dirty="0">
                <a:solidFill>
                  <a:srgbClr val="000000"/>
                </a:solidFill>
                <a:latin typeface="Arial" pitchFamily="34" charset="0"/>
                <a:ea typeface="Arial" pitchFamily="34" charset="-122"/>
                <a:cs typeface="Arial" pitchFamily="34" charset="-120"/>
              </a:rPr>
              <a:t>(IMF balance-of-payments data, BPM6)</a:t>
            </a:r>
            <a:endParaRPr lang="en-US" sz="1500" dirty="0"/>
          </a:p>
        </p:txBody>
      </p:sp>
      <p:graphicFrame>
        <p:nvGraphicFramePr>
          <p:cNvPr id="6" name="Chart 0"/>
          <p:cNvGraphicFramePr/>
          <p:nvPr/>
        </p:nvGraphicFramePr>
        <p:xfrm>
          <a:off x="685800" y="2194560"/>
          <a:ext cx="713232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8229600" y="224028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700" b="1" dirty="0">
                <a:solidFill>
                  <a:srgbClr val="000000"/>
                </a:solidFill>
                <a:latin typeface="Arial" pitchFamily="34" charset="0"/>
                <a:ea typeface="Arial" pitchFamily="34" charset="-122"/>
                <a:cs typeface="Arial" pitchFamily="34" charset="-120"/>
              </a:rPr>
              <a:t>22%</a:t>
            </a:r>
            <a:r>
              <a:rPr lang="en-US" sz="1700" dirty="0">
                <a:solidFill>
                  <a:srgbClr val="000000"/>
                </a:solidFill>
                <a:latin typeface="Arial" pitchFamily="34" charset="0"/>
                <a:ea typeface="Arial" pitchFamily="34" charset="-122"/>
                <a:cs typeface="Arial" pitchFamily="34" charset="-120"/>
              </a:rPr>
              <a:t> of South Africa's services imports were ICT services in 2025, up from 2% in 2005</a:t>
            </a:r>
            <a:endParaRPr lang="en-US" sz="1700" dirty="0"/>
          </a:p>
          <a:p>
            <a:pPr marL="342900" indent="-342900">
              <a:spcAft>
                <a:spcPts val="1700"/>
              </a:spcAft>
              <a:buSzPct val="100000"/>
              <a:buChar char="•"/>
            </a:pPr>
            <a:r>
              <a:rPr lang="en-US" sz="1700" b="1" dirty="0">
                <a:solidFill>
                  <a:srgbClr val="000000"/>
                </a:solidFill>
                <a:latin typeface="Arial" pitchFamily="34" charset="0"/>
                <a:ea typeface="Arial" pitchFamily="34" charset="-122"/>
                <a:cs typeface="Arial" pitchFamily="34" charset="-120"/>
              </a:rPr>
              <a:t>R85bn</a:t>
            </a:r>
            <a:r>
              <a:rPr lang="en-US" sz="1700" dirty="0">
                <a:solidFill>
                  <a:srgbClr val="000000"/>
                </a:solidFill>
                <a:latin typeface="Arial" pitchFamily="34" charset="0"/>
                <a:ea typeface="Arial" pitchFamily="34" charset="-122"/>
                <a:cs typeface="Arial" pitchFamily="34" charset="-120"/>
              </a:rPr>
              <a:t> of ICT services imports in 2025: about half the value of net gold exports </a:t>
            </a:r>
            <a:r>
              <a:rPr lang="en-US" sz="1700" i="1" dirty="0">
                <a:solidFill>
                  <a:srgbClr val="000000"/>
                </a:solidFill>
                <a:latin typeface="Arial" pitchFamily="34" charset="0"/>
                <a:ea typeface="Arial" pitchFamily="34" charset="-122"/>
                <a:cs typeface="Arial" pitchFamily="34" charset="-120"/>
              </a:rPr>
              <a:t>(R172bn)</a:t>
            </a:r>
            <a:r>
              <a:rPr lang="en-US" sz="1700" dirty="0">
                <a:solidFill>
                  <a:srgbClr val="000000"/>
                </a:solidFill>
                <a:latin typeface="Arial" pitchFamily="34" charset="0"/>
                <a:ea typeface="Arial" pitchFamily="34" charset="-122"/>
                <a:cs typeface="Arial" pitchFamily="34" charset="-120"/>
              </a:rPr>
              <a:t> and 4.5% of merchandise exports</a:t>
            </a:r>
            <a:endParaRPr lang="en-US" sz="1700" dirty="0"/>
          </a:p>
          <a:p>
            <a:pPr marL="342900" indent="-342900">
              <a:spcAft>
                <a:spcPts val="1700"/>
              </a:spcAft>
              <a:buSzPct val="100000"/>
              <a:buChar char="•"/>
            </a:pPr>
            <a:r>
              <a:rPr lang="en-US" sz="1700" b="1" dirty="0">
                <a:solidFill>
                  <a:srgbClr val="000000"/>
                </a:solidFill>
                <a:latin typeface="Arial" pitchFamily="34" charset="0"/>
                <a:ea typeface="Arial" pitchFamily="34" charset="-122"/>
                <a:cs typeface="Arial" pitchFamily="34" charset="-120"/>
              </a:rPr>
              <a:t>Imports understated:</a:t>
            </a:r>
            <a:r>
              <a:rPr lang="en-US" sz="1700" dirty="0">
                <a:solidFill>
                  <a:srgbClr val="000000"/>
                </a:solidFill>
                <a:latin typeface="Arial" pitchFamily="34" charset="0"/>
                <a:ea typeface="Arial" pitchFamily="34" charset="-122"/>
                <a:cs typeface="Arial" pitchFamily="34" charset="-120"/>
              </a:rPr>
              <a:t> cloud sold through foreign providers' local subsidiaries is not counted as an import</a:t>
            </a:r>
            <a:endParaRPr lang="en-US" sz="17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IMF BOP (BPM6, item SI)</a:t>
            </a:r>
            <a:r>
              <a:rPr lang="en-US" sz="1000" dirty="0">
                <a:solidFill>
                  <a:srgbClr val="66717C"/>
                </a:solidFill>
                <a:latin typeface="Arial" pitchFamily="34" charset="0"/>
                <a:ea typeface="Arial" pitchFamily="34" charset="-122"/>
                <a:cs typeface="Arial" pitchFamily="34" charset="-120"/>
              </a:rPr>
              <a:t>, US$; </a:t>
            </a:r>
            <a:r>
              <a:rPr lang="en-US" sz="1000" u="sng" dirty="0">
                <a:solidFill>
                  <a:srgbClr val="66717C"/>
                </a:solidFill>
                <a:latin typeface="Arial" pitchFamily="34" charset="0"/>
                <a:ea typeface="Arial" pitchFamily="34" charset="-122"/>
                <a:cs typeface="Arial" pitchFamily="34" charset="-120"/>
                <a:hlinkClick r:id="rId5"/>
              </a:rPr>
              <a:t>SARB Quarterly Bulletin (Sep 2026)</a:t>
            </a:r>
            <a:r>
              <a:rPr lang="en-US" sz="1000" dirty="0">
                <a:solidFill>
                  <a:srgbClr val="66717C"/>
                </a:solidFill>
                <a:latin typeface="Arial" pitchFamily="34" charset="0"/>
                <a:ea typeface="Arial" pitchFamily="34" charset="-122"/>
                <a:cs typeface="Arial" pitchFamily="34" charset="-120"/>
              </a:rPr>
              <a:t>, KBP5748Y, 5001J, 5000J (rand); </a:t>
            </a:r>
            <a:r>
              <a:rPr lang="en-US" sz="1000" u="sng" dirty="0">
                <a:solidFill>
                  <a:srgbClr val="66717C"/>
                </a:solidFill>
                <a:latin typeface="Arial" pitchFamily="34" charset="0"/>
                <a:ea typeface="Arial" pitchFamily="34" charset="-122"/>
                <a:cs typeface="Arial" pitchFamily="34" charset="-120"/>
                <a:hlinkClick r:id="rId6"/>
              </a:rPr>
              <a:t>UNCTADstat</a:t>
            </a:r>
            <a:r>
              <a:rPr lang="en-US" sz="1000" dirty="0">
                <a:solidFill>
                  <a:srgbClr val="66717C"/>
                </a:solidFill>
                <a:latin typeface="Arial" pitchFamily="34" charset="0"/>
                <a:ea typeface="Arial" pitchFamily="34" charset="-122"/>
                <a:cs typeface="Arial" pitchFamily="34" charset="-120"/>
              </a:rPr>
              <a:t>. 2022–2025 preliminary.</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South Africa: two digital economies</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Firms buy frontier computing as a service while four in five households lack fixed Internet at home</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44</a:t>
            </a:r>
            <a:endParaRPr lang="en-US" sz="1000" dirty="0"/>
          </a:p>
        </p:txBody>
      </p:sp>
      <p:sp>
        <p:nvSpPr>
          <p:cNvPr id="5" name="Text 3"/>
          <p:cNvSpPr txBox="1"/>
          <p:nvPr/>
        </p:nvSpPr>
        <p:spPr>
          <a:xfrm>
            <a:off x="2209647" y="1874520"/>
            <a:ext cx="777240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Households with fixed Internet at home, by province, 2025 </a:t>
            </a:r>
            <a:r>
              <a:rPr lang="en-US" sz="1500" i="1" dirty="0">
                <a:solidFill>
                  <a:srgbClr val="000000"/>
                </a:solidFill>
                <a:latin typeface="Arial" pitchFamily="34" charset="0"/>
                <a:ea typeface="Arial" pitchFamily="34" charset="-122"/>
                <a:cs typeface="Arial" pitchFamily="34" charset="-120"/>
              </a:rPr>
              <a:t>(%)</a:t>
            </a:r>
            <a:endParaRPr lang="en-US" sz="1500" dirty="0"/>
          </a:p>
        </p:txBody>
      </p:sp>
      <p:graphicFrame>
        <p:nvGraphicFramePr>
          <p:cNvPr id="6" name="Chart 0"/>
          <p:cNvGraphicFramePr/>
          <p:nvPr/>
        </p:nvGraphicFramePr>
        <p:xfrm>
          <a:off x="2209647" y="2194560"/>
          <a:ext cx="7772400" cy="397764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Statistics South Africa, </a:t>
            </a:r>
            <a:r>
              <a:rPr lang="en-US" sz="1000" u="sng" dirty="0">
                <a:solidFill>
                  <a:srgbClr val="66717C"/>
                </a:solidFill>
                <a:latin typeface="Arial" pitchFamily="34" charset="0"/>
                <a:ea typeface="Arial" pitchFamily="34" charset="-122"/>
                <a:cs typeface="Arial" pitchFamily="34" charset="-120"/>
                <a:hlinkClick r:id="rId4"/>
              </a:rPr>
              <a:t>General Household Survey 2025</a:t>
            </a:r>
            <a:r>
              <a:rPr lang="en-US" sz="1000" dirty="0">
                <a:solidFill>
                  <a:srgbClr val="66717C"/>
                </a:solidFill>
                <a:latin typeface="Arial" pitchFamily="34" charset="0"/>
                <a:ea typeface="Arial" pitchFamily="34" charset="-122"/>
                <a:cs typeface="Arial" pitchFamily="34" charset="-120"/>
              </a:rPr>
              <a:t> (P0318, 26 May 2026), Tables 14.1 and 14.3.</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800" b="1" dirty="0">
                <a:solidFill>
                  <a:srgbClr val="C0562B"/>
                </a:solidFill>
                <a:latin typeface="Georgia" pitchFamily="34" charset="0"/>
                <a:ea typeface="Georgia" pitchFamily="34" charset="-122"/>
                <a:cs typeface="Georgia" pitchFamily="34" charset="-120"/>
              </a:rPr>
              <a:t>South Africa: households get online mainly by mobile</a:t>
            </a:r>
            <a:endParaRPr lang="en-US" sz="28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Most households have some kind of access; one in five has fixed Internet at home</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45</a:t>
            </a:r>
            <a:endParaRPr lang="en-US" sz="1000" dirty="0"/>
          </a:p>
        </p:txBody>
      </p:sp>
      <p:sp>
        <p:nvSpPr>
          <p:cNvPr id="5" name="Text 3"/>
          <p:cNvSpPr txBox="1"/>
          <p:nvPr/>
        </p:nvSpPr>
        <p:spPr>
          <a:xfrm>
            <a:off x="2209647" y="1874520"/>
            <a:ext cx="777240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Households with access to the Internet, by type of Internet access, South Africa, 2025 </a:t>
            </a:r>
            <a:r>
              <a:rPr lang="en-US" sz="1500" i="1" dirty="0">
                <a:solidFill>
                  <a:srgbClr val="000000"/>
                </a:solidFill>
                <a:latin typeface="Arial" pitchFamily="34" charset="0"/>
                <a:ea typeface="Arial" pitchFamily="34" charset="-122"/>
                <a:cs typeface="Arial" pitchFamily="34" charset="-120"/>
              </a:rPr>
              <a:t>(%)</a:t>
            </a:r>
            <a:endParaRPr lang="en-US" sz="1500" dirty="0"/>
          </a:p>
        </p:txBody>
      </p:sp>
      <p:graphicFrame>
        <p:nvGraphicFramePr>
          <p:cNvPr id="6" name="Chart 0"/>
          <p:cNvGraphicFramePr/>
          <p:nvPr/>
        </p:nvGraphicFramePr>
        <p:xfrm>
          <a:off x="2209647" y="2194560"/>
          <a:ext cx="7772400" cy="397764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Statistics South Africa, </a:t>
            </a:r>
            <a:r>
              <a:rPr lang="en-US" sz="1000" u="sng" dirty="0">
                <a:solidFill>
                  <a:srgbClr val="66717C"/>
                </a:solidFill>
                <a:latin typeface="Arial" pitchFamily="34" charset="0"/>
                <a:ea typeface="Arial" pitchFamily="34" charset="-122"/>
                <a:cs typeface="Arial" pitchFamily="34" charset="-120"/>
                <a:hlinkClick r:id="rId4"/>
              </a:rPr>
              <a:t>General Household Survey 2025</a:t>
            </a:r>
            <a:r>
              <a:rPr lang="en-US" sz="1000" dirty="0">
                <a:solidFill>
                  <a:srgbClr val="66717C"/>
                </a:solidFill>
                <a:latin typeface="Arial" pitchFamily="34" charset="0"/>
                <a:ea typeface="Arial" pitchFamily="34" charset="-122"/>
                <a:cs typeface="Arial" pitchFamily="34" charset="-120"/>
              </a:rPr>
              <a:t> (P0318, 26 May 2026), Table 14.1. Categories overlap.</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100" b="1" dirty="0">
                <a:solidFill>
                  <a:srgbClr val="C0562B"/>
                </a:solidFill>
                <a:latin typeface="Georgia" pitchFamily="34" charset="0"/>
                <a:ea typeface="Georgia" pitchFamily="34" charset="-122"/>
                <a:cs typeface="Georgia" pitchFamily="34" charset="-120"/>
              </a:rPr>
              <a:t>South Africa's 2024 data and cloud policy: buy cloud, don't build it</a:t>
            </a:r>
            <a:endParaRPr lang="en-US" sz="21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The state will buy cloud services from industry</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46</a:t>
            </a:r>
            <a:endParaRPr lang="en-US" sz="1000" dirty="0"/>
          </a:p>
        </p:txBody>
      </p:sp>
      <p:sp>
        <p:nvSpPr>
          <p:cNvPr id="5" name="Text 3"/>
          <p:cNvSpPr txBox="1"/>
          <p:nvPr/>
        </p:nvSpPr>
        <p:spPr>
          <a:xfrm>
            <a:off x="685800" y="192024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2021 draft</a:t>
            </a:r>
            <a:endParaRPr lang="en-US" sz="2000" dirty="0"/>
          </a:p>
        </p:txBody>
      </p:sp>
      <p:sp>
        <p:nvSpPr>
          <p:cNvPr id="6" name="Text 4"/>
          <p:cNvSpPr txBox="1"/>
          <p:nvPr/>
        </p:nvSpPr>
        <p:spPr>
          <a:xfrm>
            <a:off x="685800" y="2423160"/>
            <a:ext cx="5181448" cy="265176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Localization:</a:t>
            </a:r>
            <a:r>
              <a:rPr lang="en-US" sz="2000" dirty="0">
                <a:solidFill>
                  <a:srgbClr val="000000"/>
                </a:solidFill>
                <a:latin typeface="Arial" pitchFamily="34" charset="0"/>
                <a:ea typeface="Arial" pitchFamily="34" charset="-122"/>
                <a:cs typeface="Arial" pitchFamily="34" charset="-120"/>
              </a:rPr>
              <a:t> critical-information-infrastructure data processed and stored in South Africa</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State capacity:</a:t>
            </a:r>
            <a:r>
              <a:rPr lang="en-US" sz="2000" dirty="0">
                <a:solidFill>
                  <a:srgbClr val="000000"/>
                </a:solidFill>
                <a:latin typeface="Arial" pitchFamily="34" charset="0"/>
                <a:ea typeface="Arial" pitchFamily="34" charset="-122"/>
                <a:cs typeface="Arial" pitchFamily="34" charset="-120"/>
              </a:rPr>
              <a:t> a state computing center</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Competition:</a:t>
            </a:r>
            <a:r>
              <a:rPr lang="en-US" sz="2000" dirty="0">
                <a:solidFill>
                  <a:srgbClr val="000000"/>
                </a:solidFill>
                <a:latin typeface="Arial" pitchFamily="34" charset="0"/>
                <a:ea typeface="Arial" pitchFamily="34" charset="-122"/>
                <a:cs typeface="Arial" pitchFamily="34" charset="-120"/>
              </a:rPr>
              <a:t> review the law on dominance</a:t>
            </a:r>
            <a:endParaRPr lang="en-US" sz="2000" dirty="0"/>
          </a:p>
        </p:txBody>
      </p:sp>
      <p:sp>
        <p:nvSpPr>
          <p:cNvPr id="7" name="Text 5"/>
          <p:cNvSpPr txBox="1"/>
          <p:nvPr/>
        </p:nvSpPr>
        <p:spPr>
          <a:xfrm>
            <a:off x="6324448" y="192024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2024 policy</a:t>
            </a:r>
            <a:endParaRPr lang="en-US" sz="2000" dirty="0"/>
          </a:p>
        </p:txBody>
      </p:sp>
      <p:sp>
        <p:nvSpPr>
          <p:cNvPr id="8" name="Text 6"/>
          <p:cNvSpPr txBox="1"/>
          <p:nvPr/>
        </p:nvSpPr>
        <p:spPr>
          <a:xfrm>
            <a:off x="6324448" y="2423160"/>
            <a:ext cx="5181448" cy="2651760"/>
          </a:xfrm>
          <a:prstGeom prst="rect">
            <a:avLst/>
          </a:prstGeom>
          <a:noFill/>
          <a:ln/>
        </p:spPr>
        <p:txBody>
          <a:bodyPr wrap="square" lIns="0" tIns="0" rIns="0" bIns="0" rtlCol="0" anchor="t"/>
          <a:lstStyle/>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Localization:</a:t>
            </a:r>
            <a:r>
              <a:rPr lang="en-US" sz="2000" dirty="0">
                <a:solidFill>
                  <a:srgbClr val="000000"/>
                </a:solidFill>
                <a:latin typeface="Arial" pitchFamily="34" charset="0"/>
                <a:ea typeface="Arial" pitchFamily="34" charset="-122"/>
                <a:cs typeface="Arial" pitchFamily="34" charset="-120"/>
              </a:rPr>
              <a:t> only security-sensitive state data</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State capacity:</a:t>
            </a:r>
            <a:r>
              <a:rPr lang="en-US" sz="2000" dirty="0">
                <a:solidFill>
                  <a:srgbClr val="000000"/>
                </a:solidFill>
                <a:latin typeface="Arial" pitchFamily="34" charset="0"/>
                <a:ea typeface="Arial" pitchFamily="34" charset="-122"/>
                <a:cs typeface="Arial" pitchFamily="34" charset="-120"/>
              </a:rPr>
              <a:t> 'cloud-first' buying from industry</a:t>
            </a:r>
            <a:endParaRPr lang="en-US" sz="2000" dirty="0"/>
          </a:p>
          <a:p>
            <a:pPr marL="342900" indent="-342900">
              <a:spcAft>
                <a:spcPts val="1700"/>
              </a:spcAft>
              <a:buSzPct val="100000"/>
              <a:buChar char="•"/>
            </a:pPr>
            <a:r>
              <a:rPr lang="en-US" sz="2000" b="1" dirty="0">
                <a:solidFill>
                  <a:srgbClr val="000000"/>
                </a:solidFill>
                <a:latin typeface="Arial" pitchFamily="34" charset="0"/>
                <a:ea typeface="Arial" pitchFamily="34" charset="-122"/>
                <a:cs typeface="Arial" pitchFamily="34" charset="-120"/>
              </a:rPr>
              <a:t>Competition:</a:t>
            </a:r>
            <a:r>
              <a:rPr lang="en-US" sz="2000" dirty="0">
                <a:solidFill>
                  <a:srgbClr val="000000"/>
                </a:solidFill>
                <a:latin typeface="Arial" pitchFamily="34" charset="0"/>
                <a:ea typeface="Arial" pitchFamily="34" charset="-122"/>
                <a:cs typeface="Arial" pitchFamily="34" charset="-120"/>
              </a:rPr>
              <a:t> the Competition Commission to study the market; review the law only if evidence warrants</a:t>
            </a:r>
            <a:endParaRPr lang="en-US" sz="2000" dirty="0"/>
          </a:p>
        </p:txBody>
      </p:sp>
      <p:sp>
        <p:nvSpPr>
          <p:cNvPr id="9" name="Text 7"/>
          <p:cNvSpPr txBox="1"/>
          <p:nvPr/>
        </p:nvSpPr>
        <p:spPr>
          <a:xfrm>
            <a:off x="685800" y="5166360"/>
            <a:ext cx="9601200" cy="77724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a:t>
            </a:r>
            <a:r>
              <a:rPr lang="en-US" sz="2000" i="1" dirty="0">
                <a:solidFill>
                  <a:srgbClr val="000000"/>
                </a:solidFill>
                <a:latin typeface="Arial" pitchFamily="34" charset="0"/>
                <a:ea typeface="Arial" pitchFamily="34" charset="-122"/>
                <a:cs typeface="Arial" pitchFamily="34" charset="-120"/>
              </a:rPr>
              <a:t>it may not be feasible for the government to own and manage data centres with its limited resource base</a:t>
            </a:r>
            <a:r>
              <a:rPr lang="en-US" sz="2000" dirty="0">
                <a:solidFill>
                  <a:srgbClr val="000000"/>
                </a:solidFill>
                <a:latin typeface="Arial" pitchFamily="34" charset="0"/>
                <a:ea typeface="Arial" pitchFamily="34" charset="-122"/>
                <a:cs typeface="Arial" pitchFamily="34" charset="-120"/>
              </a:rPr>
              <a:t>” </a:t>
            </a:r>
            <a:r>
              <a:rPr lang="en-US" sz="2000" i="1" dirty="0">
                <a:solidFill>
                  <a:srgbClr val="000000"/>
                </a:solidFill>
                <a:latin typeface="Arial" pitchFamily="34" charset="0"/>
                <a:ea typeface="Arial" pitchFamily="34" charset="-122"/>
                <a:cs typeface="Arial" pitchFamily="34" charset="-120"/>
              </a:rPr>
              <a:t>(National Policy on Data and Cloud, 2024, p.141)</a:t>
            </a:r>
            <a:endParaRPr lang="en-US" sz="2000" dirty="0"/>
          </a:p>
        </p:txBody>
      </p:sp>
      <p:sp>
        <p:nvSpPr>
          <p:cNvPr id="10" name="Text 8"/>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DCDT, </a:t>
            </a:r>
            <a:r>
              <a:rPr lang="en-US" sz="1000" u="sng" dirty="0">
                <a:solidFill>
                  <a:srgbClr val="66717C"/>
                </a:solidFill>
                <a:latin typeface="Arial" pitchFamily="34" charset="0"/>
                <a:ea typeface="Arial" pitchFamily="34" charset="-122"/>
                <a:cs typeface="Arial" pitchFamily="34" charset="-120"/>
                <a:hlinkClick r:id="rId3"/>
              </a:rPr>
              <a:t>Draft National Policy on Data and Cloud (GN 306), Government Gazette 44389</a:t>
            </a:r>
            <a:r>
              <a:rPr lang="en-US" sz="1000" dirty="0">
                <a:solidFill>
                  <a:srgbClr val="66717C"/>
                </a:solidFill>
                <a:latin typeface="Arial" pitchFamily="34" charset="0"/>
                <a:ea typeface="Arial" pitchFamily="34" charset="-122"/>
                <a:cs typeface="Arial" pitchFamily="34" charset="-120"/>
              </a:rPr>
              <a:t> (1 Apr 2021); </a:t>
            </a:r>
            <a:r>
              <a:rPr lang="en-US" sz="1000" u="sng" dirty="0">
                <a:solidFill>
                  <a:srgbClr val="66717C"/>
                </a:solidFill>
                <a:latin typeface="Arial" pitchFamily="34" charset="0"/>
                <a:ea typeface="Arial" pitchFamily="34" charset="-122"/>
                <a:cs typeface="Arial" pitchFamily="34" charset="-120"/>
                <a:hlinkClick r:id="rId4"/>
              </a:rPr>
              <a:t>final policy, Government Gazette 50741</a:t>
            </a:r>
            <a:r>
              <a:rPr lang="en-US" sz="1000" dirty="0">
                <a:solidFill>
                  <a:srgbClr val="66717C"/>
                </a:solidFill>
                <a:latin typeface="Arial" pitchFamily="34" charset="0"/>
                <a:ea typeface="Arial" pitchFamily="34" charset="-122"/>
                <a:cs typeface="Arial" pitchFamily="34" charset="-120"/>
              </a:rPr>
              <a:t> (31 May 2024), quote at p.141.</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47</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Policy</a:t>
            </a:r>
            <a:endParaRPr lang="en-US" sz="4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800" b="1" dirty="0">
                <a:solidFill>
                  <a:srgbClr val="C0562B"/>
                </a:solidFill>
                <a:latin typeface="Georgia" pitchFamily="34" charset="0"/>
                <a:ea typeface="Georgia" pitchFamily="34" charset="-122"/>
                <a:cs typeface="Georgia" pitchFamily="34" charset="-120"/>
              </a:rPr>
              <a:t>Utility? Natural-monopoly features, no utility duties</a:t>
            </a:r>
            <a:endParaRPr lang="en-US" sz="28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Is the cloud a utility like water or electricity?</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48</a:t>
            </a:r>
            <a:endParaRPr lang="en-US" sz="1000" dirty="0"/>
          </a:p>
        </p:txBody>
      </p:sp>
      <p:sp>
        <p:nvSpPr>
          <p:cNvPr id="5" name="Text 3"/>
          <p:cNvSpPr txBox="1"/>
          <p:nvPr/>
        </p:nvSpPr>
        <p:spPr>
          <a:xfrm>
            <a:off x="685800" y="187452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Utility-like</a:t>
            </a:r>
            <a:endParaRPr lang="en-US" sz="2000" dirty="0"/>
          </a:p>
        </p:txBody>
      </p:sp>
      <p:sp>
        <p:nvSpPr>
          <p:cNvPr id="6" name="Text 4"/>
          <p:cNvSpPr txBox="1"/>
          <p:nvPr/>
        </p:nvSpPr>
        <p:spPr>
          <a:xfrm>
            <a:off x="685800" y="2377440"/>
            <a:ext cx="5181448" cy="3840480"/>
          </a:xfrm>
          <a:prstGeom prst="rect">
            <a:avLst/>
          </a:prstGeom>
          <a:noFill/>
          <a:ln/>
        </p:spPr>
        <p:txBody>
          <a:bodyPr wrap="square" lIns="0" tIns="0" rIns="0" bIns="0" rtlCol="0" anchor="t"/>
          <a:lstStyle/>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Networked and metered</a:t>
            </a:r>
            <a:endParaRPr lang="en-US" sz="1900" dirty="0"/>
          </a:p>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High fixed costs, mostly sunk</a:t>
            </a:r>
            <a:endParaRPr lang="en-US" sz="1900" dirty="0"/>
          </a:p>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Scale and pooling economies</a:t>
            </a:r>
            <a:endParaRPr lang="en-US" sz="1900" dirty="0"/>
          </a:p>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An essential input for other firms</a:t>
            </a:r>
            <a:endParaRPr lang="en-US" sz="1900" dirty="0"/>
          </a:p>
        </p:txBody>
      </p:sp>
      <p:sp>
        <p:nvSpPr>
          <p:cNvPr id="7" name="Text 5"/>
          <p:cNvSpPr txBox="1"/>
          <p:nvPr/>
        </p:nvSpPr>
        <p:spPr>
          <a:xfrm>
            <a:off x="6324448" y="187452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Not utility-like</a:t>
            </a:r>
            <a:endParaRPr lang="en-US" sz="2000" dirty="0"/>
          </a:p>
        </p:txBody>
      </p:sp>
      <p:sp>
        <p:nvSpPr>
          <p:cNvPr id="8" name="Text 6"/>
          <p:cNvSpPr txBox="1"/>
          <p:nvPr/>
        </p:nvSpPr>
        <p:spPr>
          <a:xfrm>
            <a:off x="6324448" y="2377440"/>
            <a:ext cx="5181448" cy="3840480"/>
          </a:xfrm>
          <a:prstGeom prst="rect">
            <a:avLst/>
          </a:prstGeom>
          <a:noFill/>
          <a:ln/>
        </p:spPr>
        <p:txBody>
          <a:bodyPr wrap="square" lIns="0" tIns="0" rIns="0" bIns="0" rtlCol="0" anchor="t"/>
          <a:lstStyle/>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No universal-service duty</a:t>
            </a:r>
            <a:endParaRPr lang="en-US" sz="1900" dirty="0"/>
          </a:p>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No rate regulation </a:t>
            </a:r>
            <a:r>
              <a:rPr lang="en-US" sz="1900" i="1" dirty="0">
                <a:solidFill>
                  <a:srgbClr val="000000"/>
                </a:solidFill>
                <a:latin typeface="Arial" pitchFamily="34" charset="0"/>
                <a:ea typeface="Arial" pitchFamily="34" charset="-122"/>
                <a:cs typeface="Arial" pitchFamily="34" charset="-120"/>
              </a:rPr>
              <a:t>(the EU caps only switching and egress charges)</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Less fungible:</a:t>
            </a:r>
            <a:r>
              <a:rPr lang="en-US" sz="1900" dirty="0">
                <a:solidFill>
                  <a:srgbClr val="000000"/>
                </a:solidFill>
                <a:latin typeface="Arial" pitchFamily="34" charset="0"/>
                <a:ea typeface="Arial" pitchFamily="34" charset="-122"/>
                <a:cs typeface="Arial" pitchFamily="34" charset="-120"/>
              </a:rPr>
              <a:t> proprietary services, so customers sink costs in one cloud provider and switching is costly</a:t>
            </a:r>
            <a:endParaRPr lang="en-US" sz="1900" dirty="0"/>
          </a:p>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Sold across borders</a:t>
            </a:r>
            <a:endParaRPr lang="en-US" sz="1900" dirty="0"/>
          </a:p>
          <a:p>
            <a:pPr marL="342900" indent="-342900">
              <a:spcAft>
                <a:spcPts val="1700"/>
              </a:spcAft>
              <a:buSzPct val="100000"/>
              <a:buChar char="•"/>
            </a:pPr>
            <a:r>
              <a:rPr lang="en-US" sz="1900" dirty="0">
                <a:solidFill>
                  <a:srgbClr val="000000"/>
                </a:solidFill>
                <a:latin typeface="Arial" pitchFamily="34" charset="0"/>
                <a:ea typeface="Arial" pitchFamily="34" charset="-122"/>
                <a:cs typeface="Arial" pitchFamily="34" charset="-120"/>
              </a:rPr>
              <a:t>Servers written off in six years or less</a:t>
            </a:r>
            <a:endParaRPr lang="en-US" sz="1900" dirty="0"/>
          </a:p>
        </p:txBody>
      </p:sp>
      <p:sp>
        <p:nvSpPr>
          <p:cNvPr id="9" name="Text 7"/>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OECD (2025), DAF/COMP(2025)8</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CMA (2025)</a:t>
            </a:r>
            <a:r>
              <a:rPr lang="en-US" sz="1000" dirty="0">
                <a:solidFill>
                  <a:srgbClr val="66717C"/>
                </a:solidFill>
                <a:latin typeface="Arial" pitchFamily="34" charset="0"/>
                <a:ea typeface="Arial" pitchFamily="34" charset="-122"/>
                <a:cs typeface="Arial" pitchFamily="34" charset="-120"/>
              </a:rPr>
              <a:t>; Amazon, Microsoft and Alphabet 10-Ks (asset lives).</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300" b="1" dirty="0">
                <a:solidFill>
                  <a:srgbClr val="C0562B"/>
                </a:solidFill>
                <a:latin typeface="Georgia" pitchFamily="34" charset="0"/>
                <a:ea typeface="Georgia" pitchFamily="34" charset="-122"/>
                <a:cs typeface="Georgia" pitchFamily="34" charset="-120"/>
              </a:rPr>
              <a:t>Utility and platform: profit margins likely sit in the platform</a:t>
            </a:r>
            <a:endParaRPr lang="en-US" sz="23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Compute is sold like a utility; switching costs, and probably profit margins, sit in the platform around it</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49</a:t>
            </a:r>
            <a:endParaRPr lang="en-US" sz="1000" dirty="0"/>
          </a:p>
        </p:txBody>
      </p:sp>
      <p:sp>
        <p:nvSpPr>
          <p:cNvPr id="5" name="Text 3"/>
          <p:cNvSpPr txBox="1"/>
          <p:nvPr/>
        </p:nvSpPr>
        <p:spPr>
          <a:xfrm>
            <a:off x="685800" y="1828800"/>
            <a:ext cx="9601200" cy="429768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Utility-like layer:</a:t>
            </a:r>
            <a:r>
              <a:rPr lang="en-US" sz="1800" dirty="0">
                <a:solidFill>
                  <a:srgbClr val="000000"/>
                </a:solidFill>
                <a:latin typeface="Arial" pitchFamily="34" charset="0"/>
                <a:ea typeface="Arial" pitchFamily="34" charset="-122"/>
                <a:cs typeface="Arial" pitchFamily="34" charset="-120"/>
              </a:rPr>
              <a:t> compute, storage, networking; metered and pooled; price competition may push it toward utility economics. High fixed cost market.</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Platform layer:</a:t>
            </a:r>
            <a:r>
              <a:rPr lang="en-US" sz="1800" dirty="0">
                <a:solidFill>
                  <a:srgbClr val="000000"/>
                </a:solidFill>
                <a:latin typeface="Arial" pitchFamily="34" charset="0"/>
                <a:ea typeface="Arial" pitchFamily="34" charset="-122"/>
                <a:cs typeface="Arial" pitchFamily="34" charset="-120"/>
              </a:rPr>
              <a:t> proprietary databases, identity </a:t>
            </a:r>
            <a:r>
              <a:rPr lang="en-US" sz="1800" i="1" dirty="0">
                <a:solidFill>
                  <a:srgbClr val="000000"/>
                </a:solidFill>
                <a:latin typeface="Arial" pitchFamily="34" charset="0"/>
                <a:ea typeface="Arial" pitchFamily="34" charset="-122"/>
                <a:cs typeface="Arial" pitchFamily="34" charset="-120"/>
              </a:rPr>
              <a:t>(logins and permissions)</a:t>
            </a:r>
            <a:r>
              <a:rPr lang="en-US" sz="1800" dirty="0">
                <a:solidFill>
                  <a:srgbClr val="000000"/>
                </a:solidFill>
                <a:latin typeface="Arial" pitchFamily="34" charset="0"/>
                <a:ea typeface="Arial" pitchFamily="34" charset="-122"/>
                <a:cs typeface="Arial" pitchFamily="34" charset="-120"/>
              </a:rPr>
              <a:t>, developer tools, marketplaces, AI models, license bundling, spending commitments and egress fees; differentiation and switching costs concentrate here, and probably profit margins</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Not neutral:</a:t>
            </a:r>
            <a:r>
              <a:rPr lang="en-US" sz="1800" dirty="0">
                <a:solidFill>
                  <a:srgbClr val="000000"/>
                </a:solidFill>
                <a:latin typeface="Arial" pitchFamily="34" charset="0"/>
                <a:ea typeface="Arial" pitchFamily="34" charset="-122"/>
                <a:cs typeface="Arial" pitchFamily="34" charset="-120"/>
              </a:rPr>
              <a:t> the cloud provider decides whose models appear, on what terms, and sells its own</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Two rulebooks?</a:t>
            </a:r>
            <a:r>
              <a:rPr lang="en-US" sz="1800" dirty="0">
                <a:solidFill>
                  <a:srgbClr val="000000"/>
                </a:solidFill>
                <a:latin typeface="Arial" pitchFamily="34" charset="0"/>
                <a:ea typeface="Arial" pitchFamily="34" charset="-122"/>
                <a:cs typeface="Arial" pitchFamily="34" charset="-120"/>
              </a:rPr>
              <a:t> (1) As a utility</a:t>
            </a:r>
            <a:r>
              <a:rPr lang="en-US" dirty="0">
                <a:solidFill>
                  <a:srgbClr val="000000"/>
                </a:solidFill>
                <a:latin typeface="Arial" pitchFamily="34" charset="0"/>
                <a:ea typeface="Arial" pitchFamily="34" charset="-122"/>
                <a:cs typeface="Arial" pitchFamily="34" charset="-120"/>
              </a:rPr>
              <a:t>: </a:t>
            </a:r>
            <a:r>
              <a:rPr lang="en-US" sz="1800" dirty="0">
                <a:solidFill>
                  <a:srgbClr val="000000"/>
                </a:solidFill>
                <a:latin typeface="Arial" pitchFamily="34" charset="0"/>
                <a:ea typeface="Arial" pitchFamily="34" charset="-122"/>
                <a:cs typeface="Arial" pitchFamily="34" charset="-120"/>
              </a:rPr>
              <a:t>common carriage </a:t>
            </a:r>
            <a:r>
              <a:rPr lang="en-US" sz="1800" i="1" dirty="0">
                <a:solidFill>
                  <a:srgbClr val="000000"/>
                </a:solidFill>
                <a:latin typeface="Arial" pitchFamily="34" charset="0"/>
                <a:ea typeface="Arial" pitchFamily="34" charset="-122"/>
                <a:cs typeface="Arial" pitchFamily="34" charset="-120"/>
              </a:rPr>
              <a:t>(a duty to serve all comers)</a:t>
            </a:r>
            <a:r>
              <a:rPr lang="en-US" sz="1800" dirty="0">
                <a:solidFill>
                  <a:srgbClr val="000000"/>
                </a:solidFill>
                <a:latin typeface="Arial" pitchFamily="34" charset="0"/>
                <a:ea typeface="Arial" pitchFamily="34" charset="-122"/>
                <a:cs typeface="Arial" pitchFamily="34" charset="-120"/>
              </a:rPr>
              <a:t>, non-discrimination and price oversight; (2) As a platform: interoperability, data portability and unbundling</a:t>
            </a:r>
            <a:endParaRPr lang="en-US" sz="18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Narechania &amp; Sitaraman (2024), Yale Law &amp; Policy Review 43(1)</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Narayan (2022), EPA 54(5)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FTC staff (2025)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EU Data Act (2023)</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Policy: What to own, what to regulate, what to open?</a:t>
            </a:r>
            <a:endParaRPr lang="en-US" sz="29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50</a:t>
            </a:r>
            <a:endParaRPr lang="en-US" sz="1000" dirty="0"/>
          </a:p>
        </p:txBody>
      </p:sp>
      <p:sp>
        <p:nvSpPr>
          <p:cNvPr id="4" name="Text 2"/>
          <p:cNvSpPr txBox="1"/>
          <p:nvPr/>
        </p:nvSpPr>
        <p:spPr>
          <a:xfrm>
            <a:off x="685800" y="1371600"/>
            <a:ext cx="10820095" cy="4206240"/>
          </a:xfrm>
          <a:prstGeom prst="rect">
            <a:avLst/>
          </a:prstGeom>
          <a:noFill/>
          <a:ln/>
        </p:spPr>
        <p:txBody>
          <a:bodyPr wrap="square" lIns="0" tIns="0" rIns="0" bIns="0" rtlCol="0" anchor="t"/>
          <a:lstStyle/>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Private Platform:</a:t>
            </a:r>
            <a:r>
              <a:rPr lang="en-US" sz="1800" dirty="0">
                <a:solidFill>
                  <a:srgbClr val="000000"/>
                </a:solidFill>
                <a:latin typeface="Arial" pitchFamily="34" charset="0"/>
                <a:ea typeface="Arial" pitchFamily="34" charset="-122"/>
                <a:cs typeface="Arial" pitchFamily="34" charset="-120"/>
              </a:rPr>
              <a:t> Vertically integrated, proprietary </a:t>
            </a:r>
            <a:r>
              <a:rPr lang="en-US" sz="1800" dirty="0">
                <a:solidFill>
                  <a:srgbClr val="000000"/>
                </a:solidFill>
                <a:latin typeface="Arial" pitchFamily="34" charset="0"/>
                <a:ea typeface="Arial" pitchFamily="34" charset="-122"/>
                <a:cs typeface="Arial" pitchFamily="34" charset="-120"/>
                <a:sym typeface="Wingdings" pitchFamily="2" charset="2"/>
              </a:rPr>
              <a:t></a:t>
            </a:r>
            <a:r>
              <a:rPr lang="en-US" sz="1800" dirty="0">
                <a:solidFill>
                  <a:srgbClr val="000000"/>
                </a:solidFill>
                <a:latin typeface="Arial" pitchFamily="34" charset="0"/>
                <a:ea typeface="Arial" pitchFamily="34" charset="-122"/>
                <a:cs typeface="Arial" pitchFamily="34" charset="-120"/>
              </a:rPr>
              <a:t> current state </a:t>
            </a:r>
            <a:r>
              <a:rPr lang="en-US" sz="1800" i="1" dirty="0">
                <a:solidFill>
                  <a:srgbClr val="000000"/>
                </a:solidFill>
                <a:latin typeface="Arial" pitchFamily="34" charset="0"/>
                <a:ea typeface="Arial" pitchFamily="34" charset="-122"/>
                <a:cs typeface="Arial" pitchFamily="34" charset="-120"/>
              </a:rPr>
              <a:t>(AWS, Microsoft Azure, Google Cloud)</a:t>
            </a:r>
            <a:endParaRPr lang="en-US" sz="1800" dirty="0"/>
          </a:p>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Regulated Utility:</a:t>
            </a:r>
            <a:r>
              <a:rPr lang="en-US" sz="1800" dirty="0">
                <a:solidFill>
                  <a:srgbClr val="000000"/>
                </a:solidFill>
                <a:latin typeface="Arial" pitchFamily="34" charset="0"/>
                <a:ea typeface="Arial" pitchFamily="34" charset="-122"/>
                <a:cs typeface="Arial" pitchFamily="34" charset="-120"/>
              </a:rPr>
              <a:t> Easy switching, non-discrimination, fair prices </a:t>
            </a:r>
            <a:r>
              <a:rPr lang="en-US" sz="1800" i="1" dirty="0">
                <a:solidFill>
                  <a:srgbClr val="000000"/>
                </a:solidFill>
                <a:latin typeface="Arial" pitchFamily="34" charset="0"/>
                <a:ea typeface="Arial" pitchFamily="34" charset="-122"/>
                <a:cs typeface="Arial" pitchFamily="34" charset="-120"/>
              </a:rPr>
              <a:t>(EU Data Act: switching charges banned from January 2027)</a:t>
            </a:r>
            <a:endParaRPr lang="en-US" sz="1800" dirty="0"/>
          </a:p>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Open Protocols:</a:t>
            </a:r>
            <a:r>
              <a:rPr lang="en-US" sz="1800" dirty="0">
                <a:solidFill>
                  <a:srgbClr val="000000"/>
                </a:solidFill>
                <a:latin typeface="Arial" pitchFamily="34" charset="0"/>
                <a:ea typeface="Arial" pitchFamily="34" charset="-122"/>
                <a:cs typeface="Arial" pitchFamily="34" charset="-120"/>
              </a:rPr>
              <a:t> Competition between cloud providers and in the services built on them </a:t>
            </a:r>
            <a:r>
              <a:rPr lang="en-US" sz="1800" i="1" dirty="0">
                <a:solidFill>
                  <a:srgbClr val="000000"/>
                </a:solidFill>
                <a:latin typeface="Arial" pitchFamily="34" charset="0"/>
                <a:ea typeface="Arial" pitchFamily="34" charset="-122"/>
                <a:cs typeface="Arial" pitchFamily="34" charset="-120"/>
              </a:rPr>
              <a:t>(TCP/IP, which joined the internet's separately owned networks; Anthropic's Model Context Protocol for AI agents)</a:t>
            </a:r>
            <a:endParaRPr lang="en-US" sz="1800" dirty="0"/>
          </a:p>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Federated Capacity:</a:t>
            </a:r>
            <a:r>
              <a:rPr lang="en-US" sz="1800" dirty="0">
                <a:solidFill>
                  <a:srgbClr val="000000"/>
                </a:solidFill>
                <a:latin typeface="Arial" pitchFamily="34" charset="0"/>
                <a:ea typeface="Arial" pitchFamily="34" charset="-122"/>
                <a:cs typeface="Arial" pitchFamily="34" charset="-120"/>
              </a:rPr>
              <a:t> Independent cloud providers that interconnect </a:t>
            </a:r>
            <a:r>
              <a:rPr lang="en-US" sz="1800" i="1" dirty="0">
                <a:solidFill>
                  <a:srgbClr val="000000"/>
                </a:solidFill>
                <a:latin typeface="Arial" pitchFamily="34" charset="0"/>
                <a:ea typeface="Arial" pitchFamily="34" charset="-122"/>
                <a:cs typeface="Arial" pitchFamily="34" charset="-120"/>
              </a:rPr>
              <a:t>(Gaia-X, a European federation framework founded in 2021)</a:t>
            </a:r>
            <a:endParaRPr lang="en-US" sz="1800" dirty="0"/>
          </a:p>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Public Capacity:</a:t>
            </a:r>
            <a:r>
              <a:rPr lang="en-US" sz="1800" dirty="0">
                <a:solidFill>
                  <a:srgbClr val="000000"/>
                </a:solidFill>
                <a:latin typeface="Arial" pitchFamily="34" charset="0"/>
                <a:ea typeface="Arial" pitchFamily="34" charset="-122"/>
                <a:cs typeface="Arial" pitchFamily="34" charset="-120"/>
              </a:rPr>
              <a:t> Compute as a metered public utility </a:t>
            </a:r>
            <a:r>
              <a:rPr lang="en-US" sz="1800" i="1" dirty="0">
                <a:solidFill>
                  <a:srgbClr val="000000"/>
                </a:solidFill>
                <a:latin typeface="Arial" pitchFamily="34" charset="0"/>
                <a:ea typeface="Arial" pitchFamily="34" charset="-122"/>
                <a:cs typeface="Arial" pitchFamily="34" charset="-120"/>
              </a:rPr>
              <a:t>(the EU's EuroHPC AI Factories: public supercomputers offering AI computing to start-ups free of charge)</a:t>
            </a:r>
            <a:endParaRPr lang="en-US" sz="1800" dirty="0"/>
          </a:p>
        </p:txBody>
      </p:sp>
      <p:sp>
        <p:nvSpPr>
          <p:cNvPr id="5" name="Text 3"/>
          <p:cNvSpPr txBox="1"/>
          <p:nvPr/>
        </p:nvSpPr>
        <p:spPr>
          <a:xfrm>
            <a:off x="685800" y="5669280"/>
            <a:ext cx="9601200" cy="640080"/>
          </a:xfrm>
          <a:prstGeom prst="rect">
            <a:avLst/>
          </a:prstGeom>
          <a:noFill/>
          <a:ln/>
        </p:spPr>
        <p:txBody>
          <a:bodyPr wrap="square" lIns="0" tIns="0" rIns="0" bIns="0" rtlCol="0" anchor="t"/>
          <a:lstStyle/>
          <a:p>
            <a:pPr marL="0" indent="0">
              <a:buNone/>
            </a:pPr>
            <a:r>
              <a:rPr lang="en-US" sz="1800" u="sng" dirty="0">
                <a:solidFill>
                  <a:srgbClr val="000000"/>
                </a:solidFill>
                <a:latin typeface="Arial" pitchFamily="34" charset="0"/>
                <a:ea typeface="Arial" pitchFamily="34" charset="-122"/>
                <a:cs typeface="Arial" pitchFamily="34" charset="-120"/>
              </a:rPr>
              <a:t>Middle powers:</a:t>
            </a:r>
            <a:r>
              <a:rPr lang="en-US" sz="1800" dirty="0">
                <a:solidFill>
                  <a:srgbClr val="000000"/>
                </a:solidFill>
                <a:latin typeface="Arial" pitchFamily="34" charset="0"/>
                <a:ea typeface="Arial" pitchFamily="34" charset="-122"/>
                <a:cs typeface="Arial" pitchFamily="34" charset="-120"/>
              </a:rPr>
              <a:t> which layers must be owned, which governed, and which only need to interoperate?</a:t>
            </a:r>
            <a:endParaRPr lang="en-US" sz="18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EU Data Act (Regulation 2023/2854), Art. 29</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Anthropic (2024), Model Context Protocol</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Gaia-X</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EuroHPC Joint Undertaking, AI Factories</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500" b="1" dirty="0">
                <a:solidFill>
                  <a:srgbClr val="C0562B"/>
                </a:solidFill>
                <a:latin typeface="Georgia" pitchFamily="34" charset="0"/>
                <a:ea typeface="Georgia" pitchFamily="34" charset="-122"/>
                <a:cs typeface="Georgia" pitchFamily="34" charset="-120"/>
              </a:rPr>
              <a:t>Could African and European data centers train AI together?</a:t>
            </a:r>
            <a:endParaRPr lang="en-US" sz="25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Joint production could expand what both regions produce </a:t>
            </a:r>
            <a:r>
              <a:rPr lang="en-US" sz="1900" i="1" dirty="0">
                <a:solidFill>
                  <a:srgbClr val="145A2D"/>
                </a:solidFill>
                <a:latin typeface="Arial" pitchFamily="34" charset="0"/>
                <a:ea typeface="Arial" pitchFamily="34" charset="-122"/>
                <a:cs typeface="Arial" pitchFamily="34" charset="-120"/>
              </a:rPr>
              <a:t>(more demand, more supply, more financing)</a:t>
            </a:r>
            <a:r>
              <a:rPr lang="en-US" sz="1900" dirty="0">
                <a:solidFill>
                  <a:srgbClr val="145A2D"/>
                </a:solidFill>
                <a:latin typeface="Arial" pitchFamily="34" charset="0"/>
                <a:ea typeface="Arial" pitchFamily="34" charset="-122"/>
                <a:cs typeface="Arial" pitchFamily="34" charset="-120"/>
              </a:rPr>
              <a:t>; not as one tightly linked cluster, but in a looser form, it is possible.</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51</a:t>
            </a:r>
            <a:endParaRPr lang="en-US" sz="1000" dirty="0"/>
          </a:p>
        </p:txBody>
      </p:sp>
      <p:sp>
        <p:nvSpPr>
          <p:cNvPr id="5" name="Text 3"/>
          <p:cNvSpPr txBox="1"/>
          <p:nvPr/>
        </p:nvSpPr>
        <p:spPr>
          <a:xfrm>
            <a:off x="685800" y="192024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Synchronous </a:t>
            </a:r>
            <a:r>
              <a:rPr lang="en-US" sz="2000" i="1" u="sng" dirty="0">
                <a:solidFill>
                  <a:srgbClr val="000000"/>
                </a:solidFill>
                <a:latin typeface="Arial" pitchFamily="34" charset="0"/>
                <a:ea typeface="Arial" pitchFamily="34" charset="-122"/>
                <a:cs typeface="Arial" pitchFamily="34" charset="-120"/>
              </a:rPr>
              <a:t>(lockstep)</a:t>
            </a:r>
            <a:r>
              <a:rPr lang="en-US" sz="2000" u="sng" dirty="0">
                <a:solidFill>
                  <a:srgbClr val="000000"/>
                </a:solidFill>
                <a:latin typeface="Arial" pitchFamily="34" charset="0"/>
                <a:ea typeface="Arial" pitchFamily="34" charset="-122"/>
                <a:cs typeface="Arial" pitchFamily="34" charset="-120"/>
              </a:rPr>
              <a:t>: no</a:t>
            </a:r>
            <a:endParaRPr lang="en-US" sz="2000" dirty="0"/>
          </a:p>
        </p:txBody>
      </p:sp>
      <p:sp>
        <p:nvSpPr>
          <p:cNvPr id="6" name="Text 4"/>
          <p:cNvSpPr txBox="1"/>
          <p:nvPr/>
        </p:nvSpPr>
        <p:spPr>
          <a:xfrm>
            <a:off x="685800" y="2423160"/>
            <a:ext cx="5181448" cy="2834640"/>
          </a:xfrm>
          <a:prstGeom prst="rect">
            <a:avLst/>
          </a:prstGeom>
          <a:noFill/>
          <a:ln/>
        </p:spPr>
        <p:txBody>
          <a:bodyPr wrap="square" lIns="0" tIns="0" rIns="0" bIns="0" rtlCol="0" anchor="t"/>
          <a:lstStyle/>
          <a:p>
            <a:pPr marL="342900" indent="-342900">
              <a:spcAft>
                <a:spcPts val="1700"/>
              </a:spcAft>
              <a:buSzPct val="100000"/>
              <a:buChar char="•"/>
            </a:pPr>
            <a:r>
              <a:rPr lang="en-US" sz="1700" dirty="0">
                <a:solidFill>
                  <a:srgbClr val="000000"/>
                </a:solidFill>
                <a:latin typeface="Arial" pitchFamily="34" charset="0"/>
                <a:ea typeface="Arial" pitchFamily="34" charset="-122"/>
                <a:cs typeface="Arial" pitchFamily="34" charset="-120"/>
              </a:rPr>
              <a:t>Light in fiber adds at least 85–90 milliseconds to every round trip between South Africa and Europe</a:t>
            </a:r>
            <a:endParaRPr lang="en-US" sz="1900" dirty="0"/>
          </a:p>
          <a:p>
            <a:pPr marL="342900" indent="-342900">
              <a:spcAft>
                <a:spcPts val="1700"/>
              </a:spcAft>
              <a:buSzPct val="100000"/>
              <a:buChar char="•"/>
            </a:pPr>
            <a:r>
              <a:rPr lang="en-US" sz="1700" dirty="0">
                <a:solidFill>
                  <a:srgbClr val="000000"/>
                </a:solidFill>
                <a:latin typeface="Arial" pitchFamily="34" charset="0"/>
                <a:ea typeface="Arial" pitchFamily="34" charset="-122"/>
                <a:cs typeface="Arial" pitchFamily="34" charset="-120"/>
              </a:rPr>
              <a:t>The 2Africa cable's whole West trunk </a:t>
            </a:r>
            <a:r>
              <a:rPr lang="en-US" sz="1700" i="1" dirty="0">
                <a:solidFill>
                  <a:srgbClr val="000000"/>
                </a:solidFill>
                <a:latin typeface="Arial" pitchFamily="34" charset="0"/>
                <a:ea typeface="Arial" pitchFamily="34" charset="-122"/>
                <a:cs typeface="Arial" pitchFamily="34" charset="-120"/>
              </a:rPr>
              <a:t>(England–South Africa)</a:t>
            </a:r>
            <a:r>
              <a:rPr lang="en-US" sz="1700" dirty="0">
                <a:solidFill>
                  <a:srgbClr val="000000"/>
                </a:solidFill>
                <a:latin typeface="Arial" pitchFamily="34" charset="0"/>
                <a:ea typeface="Arial" pitchFamily="34" charset="-122"/>
                <a:cs typeface="Arial" pitchFamily="34" charset="-120"/>
              </a:rPr>
              <a:t> carries what the network cards of about 200–450 GPUs </a:t>
            </a:r>
            <a:r>
              <a:rPr lang="en-US" sz="1700" i="1" dirty="0">
                <a:solidFill>
                  <a:srgbClr val="000000"/>
                </a:solidFill>
                <a:latin typeface="Arial" pitchFamily="34" charset="0"/>
                <a:ea typeface="Arial" pitchFamily="34" charset="-122"/>
                <a:cs typeface="Arial" pitchFamily="34" charset="-120"/>
              </a:rPr>
              <a:t>(AI chips)</a:t>
            </a:r>
            <a:r>
              <a:rPr lang="en-US" sz="1700" dirty="0">
                <a:solidFill>
                  <a:srgbClr val="000000"/>
                </a:solidFill>
                <a:latin typeface="Arial" pitchFamily="34" charset="0"/>
                <a:ea typeface="Arial" pitchFamily="34" charset="-122"/>
                <a:cs typeface="Arial" pitchFamily="34" charset="-120"/>
              </a:rPr>
              <a:t> move inside one cluster</a:t>
            </a:r>
            <a:endParaRPr lang="en-US" sz="1900" dirty="0"/>
          </a:p>
        </p:txBody>
      </p:sp>
      <p:sp>
        <p:nvSpPr>
          <p:cNvPr id="7" name="Text 5"/>
          <p:cNvSpPr txBox="1"/>
          <p:nvPr/>
        </p:nvSpPr>
        <p:spPr>
          <a:xfrm>
            <a:off x="6324448" y="1920240"/>
            <a:ext cx="5181448" cy="41148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Looser: yes</a:t>
            </a:r>
            <a:endParaRPr lang="en-US" sz="2000" dirty="0"/>
          </a:p>
        </p:txBody>
      </p:sp>
      <p:sp>
        <p:nvSpPr>
          <p:cNvPr id="8" name="Text 6"/>
          <p:cNvSpPr txBox="1"/>
          <p:nvPr/>
        </p:nvSpPr>
        <p:spPr>
          <a:xfrm>
            <a:off x="6324448" y="2423160"/>
            <a:ext cx="5181448" cy="2834640"/>
          </a:xfrm>
          <a:prstGeom prst="rect">
            <a:avLst/>
          </a:prstGeom>
          <a:noFill/>
          <a:ln/>
        </p:spPr>
        <p:txBody>
          <a:bodyPr wrap="square" lIns="0" tIns="0" rIns="0" bIns="0" rtlCol="0" anchor="t"/>
          <a:lstStyle/>
          <a:p>
            <a:pPr marL="342900" indent="-342900">
              <a:spcAft>
                <a:spcPts val="1700"/>
              </a:spcAft>
              <a:buSzPct val="100000"/>
              <a:buChar char="•"/>
            </a:pPr>
            <a:r>
              <a:rPr lang="en-US" sz="1700" dirty="0">
                <a:solidFill>
                  <a:srgbClr val="000000"/>
                </a:solidFill>
                <a:latin typeface="Arial" pitchFamily="34" charset="0"/>
                <a:ea typeface="Arial" pitchFamily="34" charset="-122"/>
                <a:cs typeface="Arial" pitchFamily="34" charset="-120"/>
              </a:rPr>
              <a:t>Low-communication training </a:t>
            </a:r>
            <a:r>
              <a:rPr lang="en-US" sz="1700" i="1" dirty="0">
                <a:solidFill>
                  <a:srgbClr val="000000"/>
                </a:solidFill>
                <a:latin typeface="Arial" pitchFamily="34" charset="0"/>
                <a:ea typeface="Arial" pitchFamily="34" charset="-122"/>
                <a:cs typeface="Arial" pitchFamily="34" charset="-120"/>
              </a:rPr>
              <a:t>(sites sync only occasionally)</a:t>
            </a:r>
            <a:r>
              <a:rPr lang="en-US" sz="1700" dirty="0">
                <a:solidFill>
                  <a:srgbClr val="000000"/>
                </a:solidFill>
                <a:latin typeface="Arial" pitchFamily="34" charset="0"/>
                <a:ea typeface="Arial" pitchFamily="34" charset="-122"/>
                <a:cs typeface="Arial" pitchFamily="34" charset="-120"/>
              </a:rPr>
              <a:t> cuts traffic 400–500 times</a:t>
            </a:r>
            <a:endParaRPr lang="en-US" sz="1900" dirty="0"/>
          </a:p>
          <a:p>
            <a:pPr marL="342900" indent="-342900">
              <a:spcAft>
                <a:spcPts val="1700"/>
              </a:spcAft>
              <a:buSzPct val="100000"/>
              <a:buChar char="•"/>
            </a:pPr>
            <a:r>
              <a:rPr lang="en-US" sz="1700" dirty="0">
                <a:solidFill>
                  <a:srgbClr val="000000"/>
                </a:solidFill>
                <a:latin typeface="Arial" pitchFamily="34" charset="0"/>
                <a:ea typeface="Arial" pitchFamily="34" charset="-122"/>
                <a:cs typeface="Arial" pitchFamily="34" charset="-120"/>
              </a:rPr>
              <a:t>A 10-billion-parameter model has been trained across three continents this way </a:t>
            </a:r>
            <a:r>
              <a:rPr lang="en-US" sz="1700" i="1" dirty="0">
                <a:solidFill>
                  <a:srgbClr val="000000"/>
                </a:solidFill>
                <a:latin typeface="Arial" pitchFamily="34" charset="0"/>
                <a:ea typeface="Arial" pitchFamily="34" charset="-122"/>
                <a:cs typeface="Arial" pitchFamily="34" charset="-120"/>
              </a:rPr>
              <a:t>(Prime Intellect's INTELLECT-1, 2024)</a:t>
            </a:r>
            <a:endParaRPr lang="en-US" sz="1900" dirty="0"/>
          </a:p>
          <a:p>
            <a:pPr marL="342900" indent="-342900">
              <a:spcAft>
                <a:spcPts val="1700"/>
              </a:spcAft>
              <a:buSzPct val="100000"/>
              <a:buChar char="•"/>
            </a:pPr>
            <a:r>
              <a:rPr lang="en-US" sz="1700" dirty="0">
                <a:solidFill>
                  <a:srgbClr val="000000"/>
                </a:solidFill>
                <a:latin typeface="Arial" pitchFamily="34" charset="0"/>
                <a:ea typeface="Arial" pitchFamily="34" charset="-122"/>
                <a:cs typeface="Arial" pitchFamily="34" charset="-120"/>
              </a:rPr>
              <a:t>Fine-tuning and serving </a:t>
            </a:r>
            <a:r>
              <a:rPr lang="en-US" sz="1700" i="1" dirty="0">
                <a:solidFill>
                  <a:srgbClr val="000000"/>
                </a:solidFill>
                <a:latin typeface="Arial" pitchFamily="34" charset="0"/>
                <a:ea typeface="Arial" pitchFamily="34" charset="-122"/>
                <a:cs typeface="Arial" pitchFamily="34" charset="-120"/>
              </a:rPr>
              <a:t>(running the model for users)</a:t>
            </a:r>
            <a:r>
              <a:rPr lang="en-US" sz="1700" dirty="0">
                <a:solidFill>
                  <a:srgbClr val="000000"/>
                </a:solidFill>
                <a:latin typeface="Arial" pitchFamily="34" charset="0"/>
                <a:ea typeface="Arial" pitchFamily="34" charset="-122"/>
                <a:cs typeface="Arial" pitchFamily="34" charset="-120"/>
              </a:rPr>
              <a:t> can be split across sites</a:t>
            </a:r>
            <a:endParaRPr lang="en-US" sz="1900" dirty="0"/>
          </a:p>
        </p:txBody>
      </p:sp>
      <p:sp>
        <p:nvSpPr>
          <p:cNvPr id="9" name="Text 7"/>
          <p:cNvSpPr txBox="1"/>
          <p:nvPr/>
        </p:nvSpPr>
        <p:spPr>
          <a:xfrm>
            <a:off x="685800" y="5303520"/>
            <a:ext cx="9601200" cy="1005840"/>
          </a:xfrm>
          <a:prstGeom prst="rect">
            <a:avLst/>
          </a:prstGeom>
          <a:noFill/>
          <a:ln/>
        </p:spPr>
        <p:txBody>
          <a:bodyPr wrap="square" lIns="0" tIns="0" rIns="0" bIns="0" rtlCol="0" anchor="t"/>
          <a:lstStyle/>
          <a:p>
            <a:pPr marL="0" indent="0">
              <a:buNone/>
            </a:pPr>
            <a:r>
              <a:rPr lang="en-US" sz="1600" u="sng" dirty="0">
                <a:solidFill>
                  <a:srgbClr val="000000"/>
                </a:solidFill>
                <a:latin typeface="Arial" pitchFamily="34" charset="0"/>
                <a:ea typeface="Arial" pitchFamily="34" charset="-122"/>
                <a:cs typeface="Arial" pitchFamily="34" charset="-120"/>
              </a:rPr>
              <a:t>Ownership:</a:t>
            </a:r>
            <a:r>
              <a:rPr lang="en-US" sz="1600" dirty="0">
                <a:solidFill>
                  <a:srgbClr val="000000"/>
                </a:solidFill>
                <a:latin typeface="Arial" pitchFamily="34" charset="0"/>
                <a:ea typeface="Arial" pitchFamily="34" charset="-122"/>
                <a:cs typeface="Arial" pitchFamily="34" charset="-120"/>
              </a:rPr>
              <a:t> Google and Microsoft already train across their own distant data centers. Pooling African and European capacity held by different owners would also need open interfaces and shared rules. For looser training, the cable is not the bottleneck; the scarcer inputs in Africa are likely chips, power and capital.</a:t>
            </a:r>
            <a:endParaRPr lang="en-US" sz="2000" dirty="0"/>
          </a:p>
        </p:txBody>
      </p:sp>
      <p:sp>
        <p:nvSpPr>
          <p:cNvPr id="10" name="Text 8"/>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Meta (2025)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NVIDIA specifications</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DiLoCo (2023)</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Streaming DiLoCo (2025)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INTELLECT-1 (2024)</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INTELLECT-2 (2025)</a:t>
            </a:r>
            <a:r>
              <a:rPr lang="en-US" sz="1000" dirty="0">
                <a:solidFill>
                  <a:srgbClr val="66717C"/>
                </a:solidFill>
                <a:latin typeface="Arial" pitchFamily="34" charset="0"/>
                <a:ea typeface="Arial" pitchFamily="34" charset="-122"/>
                <a:cs typeface="Arial" pitchFamily="34" charset="-120"/>
              </a:rPr>
              <a:t>. Latency, GPU figures: own calculation.</a:t>
            </a:r>
            <a:endParaRPr lang="en-US" sz="1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Questions for further investigation</a:t>
            </a:r>
            <a:endParaRPr lang="en-US" sz="32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52</a:t>
            </a:r>
            <a:endParaRPr lang="en-US" sz="1000" dirty="0"/>
          </a:p>
        </p:txBody>
      </p:sp>
      <p:sp>
        <p:nvSpPr>
          <p:cNvPr id="4" name="Text 2"/>
          <p:cNvSpPr txBox="1"/>
          <p:nvPr/>
        </p:nvSpPr>
        <p:spPr>
          <a:xfrm>
            <a:off x="685800" y="1431036"/>
            <a:ext cx="9601200" cy="4526280"/>
          </a:xfrm>
          <a:prstGeom prst="rect">
            <a:avLst/>
          </a:prstGeom>
          <a:noFill/>
          <a:ln/>
        </p:spPr>
        <p:txBody>
          <a:bodyPr wrap="square" lIns="0" tIns="0" rIns="0" bIns="0" rtlCol="0" anchor="t"/>
          <a:lstStyle/>
          <a:p>
            <a:pPr>
              <a:spcAft>
                <a:spcPts val="1500"/>
              </a:spcAft>
              <a:buSzPct val="100000"/>
            </a:pPr>
            <a:r>
              <a:rPr lang="en-US" sz="1800" i="1" dirty="0">
                <a:solidFill>
                  <a:schemeClr val="accent6">
                    <a:lumMod val="50000"/>
                  </a:schemeClr>
                </a:solidFill>
                <a:latin typeface="Arial" pitchFamily="34" charset="0"/>
                <a:ea typeface="Arial" pitchFamily="34" charset="-122"/>
                <a:cs typeface="Arial" pitchFamily="34" charset="-120"/>
              </a:rPr>
              <a:t>More research is required on how the cloud is impacting the distribution of profits, investment, and innovation in South Africa and globally</a:t>
            </a:r>
            <a:r>
              <a:rPr lang="en-US" sz="1800" dirty="0">
                <a:solidFill>
                  <a:srgbClr val="000000"/>
                </a:solidFill>
                <a:latin typeface="Arial" pitchFamily="34" charset="0"/>
                <a:ea typeface="Arial" pitchFamily="34" charset="-122"/>
                <a:cs typeface="Arial" pitchFamily="34" charset="-120"/>
              </a:rPr>
              <a:t>.</a:t>
            </a:r>
          </a:p>
          <a:p>
            <a:pPr marL="342900" indent="-342900">
              <a:spcAft>
                <a:spcPts val="1500"/>
              </a:spcAft>
              <a:buSzPct val="100000"/>
              <a:buFont typeface="+mj-lt"/>
              <a:buAutoNum type="arabicPeriod"/>
            </a:pPr>
            <a:r>
              <a:rPr lang="en-US" sz="1800" dirty="0">
                <a:solidFill>
                  <a:srgbClr val="000000"/>
                </a:solidFill>
                <a:latin typeface="Arial" pitchFamily="34" charset="0"/>
                <a:ea typeface="Arial" pitchFamily="34" charset="-122"/>
                <a:cs typeface="Arial" pitchFamily="34" charset="-120"/>
              </a:rPr>
              <a:t>How does the cloud shape the regime or mode of accumulation </a:t>
            </a:r>
            <a:r>
              <a:rPr lang="en-US" sz="1800" i="1" dirty="0">
                <a:solidFill>
                  <a:srgbClr val="000000"/>
                </a:solidFill>
                <a:latin typeface="Arial" pitchFamily="34" charset="0"/>
                <a:ea typeface="Arial" pitchFamily="34" charset="-122"/>
                <a:cs typeface="Arial" pitchFamily="34" charset="-120"/>
              </a:rPr>
              <a:t>(how investment, profits and demand fit together)</a:t>
            </a:r>
            <a:r>
              <a:rPr lang="en-US" sz="1800" dirty="0">
                <a:solidFill>
                  <a:srgbClr val="000000"/>
                </a:solidFill>
                <a:latin typeface="Arial" pitchFamily="34" charset="0"/>
                <a:ea typeface="Arial" pitchFamily="34" charset="-122"/>
                <a:cs typeface="Arial" pitchFamily="34" charset="-120"/>
              </a:rPr>
              <a:t>?</a:t>
            </a:r>
            <a:endParaRPr lang="en-US" sz="2000" dirty="0"/>
          </a:p>
          <a:p>
            <a:pPr marL="342900" indent="-342900">
              <a:spcAft>
                <a:spcPts val="1500"/>
              </a:spcAft>
              <a:buSzPct val="100000"/>
              <a:buFont typeface="+mj-lt"/>
              <a:buAutoNum type="arabicPeriod"/>
            </a:pPr>
            <a:r>
              <a:rPr lang="en-US" sz="1800" dirty="0">
                <a:solidFill>
                  <a:srgbClr val="000000"/>
                </a:solidFill>
                <a:latin typeface="Arial" pitchFamily="34" charset="0"/>
                <a:ea typeface="Arial" pitchFamily="34" charset="-122"/>
                <a:cs typeface="Arial" pitchFamily="34" charset="-120"/>
              </a:rPr>
              <a:t>Should cloud providers be neutral between their own services and their rivals’? </a:t>
            </a:r>
            <a:endParaRPr lang="en-US" sz="2000" dirty="0"/>
          </a:p>
          <a:p>
            <a:pPr marL="342900" indent="-342900">
              <a:spcAft>
                <a:spcPts val="1500"/>
              </a:spcAft>
              <a:buSzPct val="100000"/>
              <a:buFont typeface="+mj-lt"/>
              <a:buAutoNum type="arabicPeriod"/>
            </a:pPr>
            <a:r>
              <a:rPr lang="en-US" sz="1800" dirty="0">
                <a:solidFill>
                  <a:srgbClr val="000000"/>
                </a:solidFill>
                <a:latin typeface="Arial" pitchFamily="34" charset="0"/>
                <a:ea typeface="Arial" pitchFamily="34" charset="-122"/>
                <a:cs typeface="Arial" pitchFamily="34" charset="-120"/>
              </a:rPr>
              <a:t>Which governance for which layer </a:t>
            </a:r>
            <a:r>
              <a:rPr lang="en-US" sz="1800" i="1" dirty="0">
                <a:solidFill>
                  <a:srgbClr val="000000"/>
                </a:solidFill>
                <a:latin typeface="Arial" pitchFamily="34" charset="0"/>
                <a:ea typeface="Arial" pitchFamily="34" charset="-122"/>
                <a:cs typeface="Arial" pitchFamily="34" charset="-120"/>
              </a:rPr>
              <a:t>(utility-like or platform)</a:t>
            </a:r>
            <a:r>
              <a:rPr lang="en-US" sz="1800" dirty="0">
                <a:solidFill>
                  <a:srgbClr val="000000"/>
                </a:solidFill>
                <a:latin typeface="Arial" pitchFamily="34" charset="0"/>
                <a:ea typeface="Arial" pitchFamily="34" charset="-122"/>
                <a:cs typeface="Arial" pitchFamily="34" charset="-120"/>
              </a:rPr>
              <a:t>: utility rules, platform rules, a public option, a federation of independent cloud providers?</a:t>
            </a:r>
            <a:endParaRPr lang="en-US" sz="2000" dirty="0"/>
          </a:p>
          <a:p>
            <a:pPr marL="342900" indent="-342900">
              <a:spcAft>
                <a:spcPts val="1500"/>
              </a:spcAft>
              <a:buSzPct val="100000"/>
              <a:buFont typeface="+mj-lt"/>
              <a:buAutoNum type="arabicPeriod"/>
            </a:pPr>
            <a:r>
              <a:rPr lang="en-US" sz="1800" dirty="0">
                <a:solidFill>
                  <a:srgbClr val="000000"/>
                </a:solidFill>
                <a:latin typeface="Arial" pitchFamily="34" charset="0"/>
                <a:ea typeface="Arial" pitchFamily="34" charset="-122"/>
                <a:cs typeface="Arial" pitchFamily="34" charset="-120"/>
              </a:rPr>
              <a:t>Can middle powers combine infrastructures they do not own? For example, as a buyers' bloc that uses sovereignty over sites and market access:</a:t>
            </a:r>
            <a:endParaRPr lang="en-US" sz="2000" dirty="0"/>
          </a:p>
          <a:p>
            <a:pPr marL="685800" lvl="1" indent="-342900">
              <a:spcAft>
                <a:spcPts val="1500"/>
              </a:spcAft>
              <a:buSzPct val="100000"/>
              <a:buChar char="•"/>
            </a:pPr>
            <a:r>
              <a:rPr lang="en-US" sz="1600" dirty="0">
                <a:solidFill>
                  <a:srgbClr val="000000"/>
                </a:solidFill>
                <a:latin typeface="Arial" pitchFamily="34" charset="0"/>
                <a:ea typeface="Arial" pitchFamily="34" charset="-122"/>
                <a:cs typeface="Arial" pitchFamily="34" charset="-120"/>
              </a:rPr>
              <a:t>pooled procurement across countries</a:t>
            </a:r>
            <a:endParaRPr lang="en-US" sz="2000" dirty="0"/>
          </a:p>
          <a:p>
            <a:pPr marL="685800" lvl="1" indent="-342900">
              <a:spcAft>
                <a:spcPts val="1500"/>
              </a:spcAft>
              <a:buSzPct val="100000"/>
              <a:buChar char="•"/>
            </a:pPr>
            <a:r>
              <a:rPr lang="en-US" sz="1600" dirty="0">
                <a:solidFill>
                  <a:srgbClr val="000000"/>
                </a:solidFill>
                <a:latin typeface="Arial" pitchFamily="34" charset="0"/>
                <a:ea typeface="Arial" pitchFamily="34" charset="-122"/>
                <a:cs typeface="Arial" pitchFamily="34" charset="-120"/>
              </a:rPr>
              <a:t>common portability and interoperability rules </a:t>
            </a:r>
            <a:r>
              <a:rPr lang="en-US" sz="1600" i="1" dirty="0">
                <a:solidFill>
                  <a:srgbClr val="000000"/>
                </a:solidFill>
                <a:latin typeface="Arial" pitchFamily="34" charset="0"/>
                <a:ea typeface="Arial" pitchFamily="34" charset="-122"/>
                <a:cs typeface="Arial" pitchFamily="34" charset="-120"/>
              </a:rPr>
              <a:t>(the EU Data Act is the model)</a:t>
            </a:r>
            <a:endParaRPr lang="en-US" sz="2000" dirty="0"/>
          </a:p>
          <a:p>
            <a:pPr marL="685800" lvl="1" indent="-342900">
              <a:spcAft>
                <a:spcPts val="1500"/>
              </a:spcAft>
              <a:buSzPct val="100000"/>
              <a:buChar char="•"/>
            </a:pPr>
            <a:r>
              <a:rPr lang="en-US" sz="1600" dirty="0">
                <a:solidFill>
                  <a:srgbClr val="000000"/>
                </a:solidFill>
                <a:latin typeface="Arial" pitchFamily="34" charset="0"/>
                <a:ea typeface="Arial" pitchFamily="34" charset="-122"/>
                <a:cs typeface="Arial" pitchFamily="34" charset="-120"/>
              </a:rPr>
              <a:t>conditions attached to data-center approvals and grid connections, such as local access, open interfaces or public stakes</a:t>
            </a:r>
            <a:endParaRPr lang="en-US" sz="2000" dirty="0"/>
          </a:p>
        </p:txBody>
      </p:sp>
      <p:sp>
        <p:nvSpPr>
          <p:cNvPr id="5" name="Text 3"/>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a:t>
            </a:r>
            <a:r>
              <a:rPr lang="en-US" sz="1000" u="sng" dirty="0">
                <a:solidFill>
                  <a:srgbClr val="66717C"/>
                </a:solidFill>
                <a:latin typeface="Arial" pitchFamily="34" charset="0"/>
                <a:ea typeface="Arial" pitchFamily="34" charset="-122"/>
                <a:cs typeface="Arial" pitchFamily="34" charset="-120"/>
                <a:hlinkClick r:id="rId3"/>
              </a:rPr>
              <a:t>EU Data Act, Regulation (EU) 2023/2854</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53</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Appendix</a:t>
            </a:r>
            <a:endParaRPr lang="en-US" sz="4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Method: the cost share</a:t>
            </a:r>
            <a:endParaRPr lang="en-US" sz="32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54</a:t>
            </a:r>
            <a:endParaRPr lang="en-US" sz="1000" dirty="0"/>
          </a:p>
        </p:txBody>
      </p:sp>
      <p:sp>
        <p:nvSpPr>
          <p:cNvPr id="4" name="Text 2"/>
          <p:cNvSpPr txBox="1"/>
          <p:nvPr/>
        </p:nvSpPr>
        <p:spPr>
          <a:xfrm>
            <a:off x="685800" y="1371600"/>
            <a:ext cx="10820095" cy="4846320"/>
          </a:xfrm>
          <a:prstGeom prst="rect">
            <a:avLst/>
          </a:prstGeom>
          <a:noFill/>
          <a:ln/>
        </p:spPr>
        <p:txBody>
          <a:bodyPr wrap="square" lIns="0" tIns="0" rIns="0" bIns="0" rtlCol="0" anchor="t"/>
          <a:lstStyle/>
          <a:p>
            <a:pPr marL="342900" indent="-342900">
              <a:spcAft>
                <a:spcPts val="1200"/>
              </a:spcAft>
              <a:buSzPct val="100000"/>
              <a:buChar char="•"/>
            </a:pPr>
            <a:r>
              <a:rPr lang="en-US" sz="1500" b="1" dirty="0">
                <a:solidFill>
                  <a:srgbClr val="000000"/>
                </a:solidFill>
                <a:latin typeface="Arial" pitchFamily="34" charset="0"/>
                <a:ea typeface="Arial" pitchFamily="34" charset="-122"/>
                <a:cs typeface="Arial" pitchFamily="34" charset="-120"/>
              </a:rPr>
              <a:t>Cost share:</a:t>
            </a:r>
            <a:r>
              <a:rPr lang="en-US" sz="1500" dirty="0">
                <a:solidFill>
                  <a:srgbClr val="000000"/>
                </a:solidFill>
                <a:latin typeface="Arial" pitchFamily="34" charset="0"/>
                <a:ea typeface="Arial" pitchFamily="34" charset="-122"/>
                <a:cs typeface="Arial" pitchFamily="34" charset="-120"/>
              </a:rPr>
              <a:t> what all US industries spend on data processing, internet publishing and other information services </a:t>
            </a:r>
            <a:r>
              <a:rPr lang="en-US" sz="1500" i="1" dirty="0">
                <a:solidFill>
                  <a:srgbClr val="000000"/>
                </a:solidFill>
                <a:latin typeface="Arial" pitchFamily="34" charset="0"/>
                <a:ea typeface="Arial" pitchFamily="34" charset="-122"/>
                <a:cs typeface="Arial" pitchFamily="34" charset="-120"/>
              </a:rPr>
              <a:t>(BEA commodity 514)</a:t>
            </a:r>
            <a:r>
              <a:rPr lang="en-US" sz="1500" dirty="0">
                <a:solidFill>
                  <a:srgbClr val="000000"/>
                </a:solidFill>
                <a:latin typeface="Arial" pitchFamily="34" charset="0"/>
                <a:ea typeface="Arial" pitchFamily="34" charset="-122"/>
                <a:cs typeface="Arial" pitchFamily="34" charset="-120"/>
              </a:rPr>
              <a:t> as intermediate inputs ÷ their total intermediate inputs, from BEA's Use tables </a:t>
            </a:r>
            <a:r>
              <a:rPr lang="en-US" sz="1500" i="1" dirty="0">
                <a:solidFill>
                  <a:srgbClr val="000000"/>
                </a:solidFill>
                <a:latin typeface="Arial" pitchFamily="34" charset="0"/>
                <a:ea typeface="Arial" pitchFamily="34" charset="-122"/>
                <a:cs typeface="Arial" pitchFamily="34" charset="-120"/>
              </a:rPr>
              <a:t>(before redefinitions, producers' prices)</a:t>
            </a:r>
            <a:r>
              <a:rPr lang="en-US" sz="1500" dirty="0">
                <a:solidFill>
                  <a:srgbClr val="000000"/>
                </a:solidFill>
                <a:latin typeface="Arial" pitchFamily="34" charset="0"/>
                <a:ea typeface="Arial" pitchFamily="34" charset="-122"/>
                <a:cs typeface="Arial" pitchFamily="34" charset="-120"/>
              </a:rPr>
              <a:t>: 1997, $37.4bn ÷ $6,816bn = 0.55%; 2025, $434.8bn ÷ $21,936bn = 1.98%</a:t>
            </a:r>
            <a:endParaRPr lang="en-US" sz="1500" dirty="0"/>
          </a:p>
          <a:p>
            <a:pPr marL="342900" indent="-342900">
              <a:spcAft>
                <a:spcPts val="1200"/>
              </a:spcAft>
              <a:buSzPct val="100000"/>
              <a:buChar char="•"/>
            </a:pPr>
            <a:r>
              <a:rPr lang="en-US" sz="1500" b="1" dirty="0">
                <a:solidFill>
                  <a:srgbClr val="000000"/>
                </a:solidFill>
                <a:latin typeface="Arial" pitchFamily="34" charset="0"/>
                <a:ea typeface="Arial" pitchFamily="34" charset="-122"/>
                <a:cs typeface="Arial" pitchFamily="34" charset="-120"/>
              </a:rPr>
              <a:t>Industry purchases:</a:t>
            </a:r>
            <a:r>
              <a:rPr lang="en-US" sz="1500" dirty="0">
                <a:solidFill>
                  <a:srgbClr val="000000"/>
                </a:solidFill>
                <a:latin typeface="Arial" pitchFamily="34" charset="0"/>
                <a:ea typeface="Arial" pitchFamily="34" charset="-122"/>
                <a:cs typeface="Arial" pitchFamily="34" charset="-120"/>
              </a:rPr>
              <a:t> in 2025 only 59% of the category's output </a:t>
            </a:r>
            <a:r>
              <a:rPr lang="en-US" sz="1500" i="1" dirty="0">
                <a:solidFill>
                  <a:srgbClr val="000000"/>
                </a:solidFill>
                <a:latin typeface="Arial" pitchFamily="34" charset="0"/>
                <a:ea typeface="Arial" pitchFamily="34" charset="-122"/>
                <a:cs typeface="Arial" pitchFamily="34" charset="-120"/>
              </a:rPr>
              <a:t>($736bn)</a:t>
            </a:r>
            <a:r>
              <a:rPr lang="en-US" sz="1500" dirty="0">
                <a:solidFill>
                  <a:srgbClr val="000000"/>
                </a:solidFill>
                <a:latin typeface="Arial" pitchFamily="34" charset="0"/>
                <a:ea typeface="Arial" pitchFamily="34" charset="-122"/>
                <a:cs typeface="Arial" pitchFamily="34" charset="-120"/>
              </a:rPr>
              <a:t> was bought by industries; consumers took 24.5%, investment in intellectual property 15.6% and exports 1.1%, so total output divided by inputs would overstate the cost share by about 1.7 times</a:t>
            </a:r>
            <a:endParaRPr lang="en-US" sz="1500" dirty="0"/>
          </a:p>
          <a:p>
            <a:pPr marL="342900" indent="-342900">
              <a:spcAft>
                <a:spcPts val="1200"/>
              </a:spcAft>
              <a:buSzPct val="100000"/>
              <a:buChar char="•"/>
            </a:pPr>
            <a:r>
              <a:rPr lang="en-US" sz="1500" b="1" dirty="0">
                <a:solidFill>
                  <a:srgbClr val="000000"/>
                </a:solidFill>
                <a:latin typeface="Arial" pitchFamily="34" charset="0"/>
                <a:ea typeface="Arial" pitchFamily="34" charset="-122"/>
                <a:cs typeface="Arial" pitchFamily="34" charset="-120"/>
              </a:rPr>
              <a:t>Hosting alone:</a:t>
            </a:r>
            <a:r>
              <a:rPr lang="en-US" sz="1500" dirty="0">
                <a:solidFill>
                  <a:srgbClr val="000000"/>
                </a:solidFill>
                <a:latin typeface="Arial" pitchFamily="34" charset="0"/>
                <a:ea typeface="Arial" pitchFamily="34" charset="-122"/>
                <a:cs typeface="Arial" pitchFamily="34" charset="-120"/>
              </a:rPr>
              <a:t> BEA publishes data processing and hosting on its own only in its detailed tables: 0.50% in 2007, 0.61% in 2012 and 1.15% in 2017, two-thirds to four-fifths of the broader category</a:t>
            </a:r>
            <a:endParaRPr lang="en-US" sz="1500" dirty="0"/>
          </a:p>
          <a:p>
            <a:pPr marL="342900" indent="-342900">
              <a:spcAft>
                <a:spcPts val="1200"/>
              </a:spcAft>
              <a:buSzPct val="100000"/>
              <a:buChar char="•"/>
            </a:pPr>
            <a:r>
              <a:rPr lang="en-US" sz="1500" b="1" dirty="0">
                <a:solidFill>
                  <a:srgbClr val="000000"/>
                </a:solidFill>
                <a:latin typeface="Arial" pitchFamily="34" charset="0"/>
                <a:ea typeface="Arial" pitchFamily="34" charset="-122"/>
                <a:cs typeface="Arial" pitchFamily="34" charset="-120"/>
              </a:rPr>
              <a:t>Trend:</a:t>
            </a:r>
            <a:r>
              <a:rPr lang="en-US" sz="1500" dirty="0">
                <a:solidFill>
                  <a:srgbClr val="000000"/>
                </a:solidFill>
                <a:latin typeface="Arial" pitchFamily="34" charset="0"/>
                <a:ea typeface="Arial" pitchFamily="34" charset="-122"/>
                <a:cs typeface="Arial" pitchFamily="34" charset="-120"/>
              </a:rPr>
              <a:t> the share grew 4.7% a year from 2015 </a:t>
            </a:r>
            <a:r>
              <a:rPr lang="en-US" sz="1500" i="1" dirty="0">
                <a:solidFill>
                  <a:srgbClr val="000000"/>
                </a:solidFill>
                <a:latin typeface="Arial" pitchFamily="34" charset="0"/>
                <a:ea typeface="Arial" pitchFamily="34" charset="-122"/>
                <a:cs typeface="Arial" pitchFamily="34" charset="-120"/>
              </a:rPr>
              <a:t>(1.26%)</a:t>
            </a:r>
            <a:r>
              <a:rPr lang="en-US" sz="1500" dirty="0">
                <a:solidFill>
                  <a:srgbClr val="000000"/>
                </a:solidFill>
                <a:latin typeface="Arial" pitchFamily="34" charset="0"/>
                <a:ea typeface="Arial" pitchFamily="34" charset="-122"/>
                <a:cs typeface="Arial" pitchFamily="34" charset="-120"/>
              </a:rPr>
              <a:t> to 2025 </a:t>
            </a:r>
            <a:r>
              <a:rPr lang="en-US" sz="1500" i="1" dirty="0">
                <a:solidFill>
                  <a:srgbClr val="000000"/>
                </a:solidFill>
                <a:latin typeface="Arial" pitchFamily="34" charset="0"/>
                <a:ea typeface="Arial" pitchFamily="34" charset="-122"/>
                <a:cs typeface="Arial" pitchFamily="34" charset="-120"/>
              </a:rPr>
              <a:t>(1.98%)</a:t>
            </a:r>
            <a:r>
              <a:rPr lang="en-US" sz="1500" dirty="0">
                <a:solidFill>
                  <a:srgbClr val="000000"/>
                </a:solidFill>
                <a:latin typeface="Arial" pitchFamily="34" charset="0"/>
                <a:ea typeface="Arial" pitchFamily="34" charset="-122"/>
                <a:cs typeface="Arial" pitchFamily="34" charset="-120"/>
              </a:rPr>
              <a:t>; carried forward five years, about 2.5% in 2030. At the 2020–25 rate </a:t>
            </a:r>
            <a:r>
              <a:rPr lang="en-US" sz="1500" i="1" dirty="0">
                <a:solidFill>
                  <a:srgbClr val="000000"/>
                </a:solidFill>
                <a:latin typeface="Arial" pitchFamily="34" charset="0"/>
                <a:ea typeface="Arial" pitchFamily="34" charset="-122"/>
                <a:cs typeface="Arial" pitchFamily="34" charset="-120"/>
              </a:rPr>
              <a:t>(3.4% a year)</a:t>
            </a:r>
            <a:r>
              <a:rPr lang="en-US" sz="1500" dirty="0">
                <a:solidFill>
                  <a:srgbClr val="000000"/>
                </a:solidFill>
                <a:latin typeface="Arial" pitchFamily="34" charset="0"/>
                <a:ea typeface="Arial" pitchFamily="34" charset="-122"/>
                <a:cs typeface="Arial" pitchFamily="34" charset="-120"/>
              </a:rPr>
              <a:t>, 2.3%. An extrapolation, not a forecast</a:t>
            </a:r>
            <a:endParaRPr lang="en-US" sz="1500" dirty="0"/>
          </a:p>
          <a:p>
            <a:pPr marL="342900" indent="-342900">
              <a:spcAft>
                <a:spcPts val="1200"/>
              </a:spcAft>
              <a:buSzPct val="100000"/>
              <a:buChar char="•"/>
            </a:pPr>
            <a:r>
              <a:rPr lang="en-US" sz="1500" b="1" dirty="0">
                <a:solidFill>
                  <a:srgbClr val="000000"/>
                </a:solidFill>
                <a:latin typeface="Arial" pitchFamily="34" charset="0"/>
                <a:ea typeface="Arial" pitchFamily="34" charset="-122"/>
                <a:cs typeface="Arial" pitchFamily="34" charset="-120"/>
              </a:rPr>
              <a:t>Size:</a:t>
            </a:r>
            <a:r>
              <a:rPr lang="en-US" sz="1500" dirty="0">
                <a:solidFill>
                  <a:srgbClr val="000000"/>
                </a:solidFill>
                <a:latin typeface="Arial" pitchFamily="34" charset="0"/>
                <a:ea typeface="Arial" pitchFamily="34" charset="-122"/>
                <a:cs typeface="Arial" pitchFamily="34" charset="-120"/>
              </a:rPr>
              <a:t> BEA's last digital-economy accounts (December 2023) put cloud services at 7.1% of US digital-economy gross output in 2022; the digital economy's value added was 10.0% of GDP</a:t>
            </a:r>
            <a:endParaRPr lang="en-US" sz="1500" dirty="0"/>
          </a:p>
          <a:p>
            <a:pPr marL="342900" indent="-342900">
              <a:spcAft>
                <a:spcPts val="1200"/>
              </a:spcAft>
              <a:buSzPct val="100000"/>
              <a:buChar char="•"/>
            </a:pPr>
            <a:r>
              <a:rPr lang="en-US" sz="1500" b="1" dirty="0">
                <a:solidFill>
                  <a:srgbClr val="000000"/>
                </a:solidFill>
                <a:latin typeface="Arial" pitchFamily="34" charset="0"/>
                <a:ea typeface="Arial" pitchFamily="34" charset="-122"/>
                <a:cs typeface="Arial" pitchFamily="34" charset="-120"/>
              </a:rPr>
              <a:t>Caveats:</a:t>
            </a:r>
            <a:r>
              <a:rPr lang="en-US" sz="1500" dirty="0">
                <a:solidFill>
                  <a:srgbClr val="000000"/>
                </a:solidFill>
                <a:latin typeface="Arial" pitchFamily="34" charset="0"/>
                <a:ea typeface="Arial" pitchFamily="34" charset="-122"/>
                <a:cs typeface="Arial" pitchFamily="34" charset="-120"/>
              </a:rPr>
              <a:t> the category also includes internet publishing and web search, and excludes in-house IT and cloud bought inside software or IT-services contracts; producers' prices, current dollars; 2021–2025 can be revised</a:t>
            </a:r>
            <a:endParaRPr lang="en-US" sz="1500" dirty="0"/>
          </a:p>
        </p:txBody>
      </p:sp>
      <p:sp>
        <p:nvSpPr>
          <p:cNvPr id="5" name="Text 3"/>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BEA Use tables</a:t>
            </a:r>
            <a:r>
              <a:rPr lang="en-US" sz="1000" dirty="0">
                <a:solidFill>
                  <a:srgbClr val="66717C"/>
                </a:solidFill>
                <a:latin typeface="Arial" pitchFamily="34" charset="0"/>
                <a:ea typeface="Arial" pitchFamily="34" charset="-122"/>
                <a:cs typeface="Arial" pitchFamily="34" charset="-120"/>
              </a:rPr>
              <a:t> (summary 1997–2025; detail 2007, 2012, 2017; released 30 Sep 2026); </a:t>
            </a:r>
            <a:r>
              <a:rPr lang="en-US" sz="1000" u="sng" dirty="0">
                <a:solidFill>
                  <a:srgbClr val="66717C"/>
                </a:solidFill>
                <a:latin typeface="Arial" pitchFamily="34" charset="0"/>
                <a:ea typeface="Arial" pitchFamily="34" charset="-122"/>
                <a:cs typeface="Arial" pitchFamily="34" charset="-120"/>
                <a:hlinkClick r:id="rId4"/>
              </a:rPr>
              <a:t>BEA digital economy (Dec 2023)</a:t>
            </a:r>
            <a:r>
              <a:rPr lang="en-US" sz="1000" dirty="0">
                <a:solidFill>
                  <a:srgbClr val="66717C"/>
                </a:solidFill>
                <a:latin typeface="Arial" pitchFamily="34" charset="0"/>
                <a:ea typeface="Arial" pitchFamily="34" charset="-122"/>
                <a:cs typeface="Arial" pitchFamily="34" charset="-120"/>
              </a:rPr>
              <a:t>. Own calculations.</a:t>
            </a:r>
            <a:endParaRPr 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Method: the profit shares</a:t>
            </a:r>
            <a:endParaRPr lang="en-US" sz="32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55</a:t>
            </a:r>
            <a:endParaRPr lang="en-US" sz="1000" dirty="0"/>
          </a:p>
        </p:txBody>
      </p:sp>
      <p:sp>
        <p:nvSpPr>
          <p:cNvPr id="4" name="Text 2"/>
          <p:cNvSpPr txBox="1"/>
          <p:nvPr/>
        </p:nvSpPr>
        <p:spPr>
          <a:xfrm>
            <a:off x="685800" y="1371600"/>
            <a:ext cx="10820095" cy="4846320"/>
          </a:xfrm>
          <a:prstGeom prst="rect">
            <a:avLst/>
          </a:prstGeom>
          <a:noFill/>
          <a:ln/>
        </p:spPr>
        <p:txBody>
          <a:bodyPr wrap="square" lIns="0" tIns="0" rIns="0" bIns="0" rtlCol="0" anchor="t"/>
          <a:lstStyle/>
          <a:p>
            <a:pPr marL="342900" indent="-342900">
              <a:spcAft>
                <a:spcPts val="1500"/>
              </a:spcAft>
              <a:buSzPct val="100000"/>
              <a:buChar char="•"/>
            </a:pPr>
            <a:r>
              <a:rPr lang="en-US" sz="1700" b="1" dirty="0">
                <a:solidFill>
                  <a:srgbClr val="000000"/>
                </a:solidFill>
                <a:latin typeface="Arial" pitchFamily="34" charset="0"/>
                <a:ea typeface="Arial" pitchFamily="34" charset="-122"/>
                <a:cs typeface="Arial" pitchFamily="34" charset="-120"/>
              </a:rPr>
              <a:t>Profit shares:</a:t>
            </a:r>
            <a:r>
              <a:rPr lang="en-US" sz="1700" dirty="0">
                <a:solidFill>
                  <a:srgbClr val="000000"/>
                </a:solidFill>
                <a:latin typeface="Arial" pitchFamily="34" charset="0"/>
                <a:ea typeface="Arial" pitchFamily="34" charset="-122"/>
                <a:cs typeface="Arial" pitchFamily="34" charset="-120"/>
              </a:rPr>
              <a:t> both sides include profits earned abroad: AWS's worldwide operating income ÷ BEA's national corporate profits with inventory valuation and capital consumption adjustments </a:t>
            </a:r>
            <a:r>
              <a:rPr lang="en-US" sz="1700" i="1" dirty="0">
                <a:solidFill>
                  <a:srgbClr val="000000"/>
                </a:solidFill>
                <a:latin typeface="Arial" pitchFamily="34" charset="0"/>
                <a:ea typeface="Arial" pitchFamily="34" charset="-122"/>
                <a:cs typeface="Arial" pitchFamily="34" charset="-120"/>
              </a:rPr>
              <a:t>(IVA, CCAdj; FRED series CPROFIT; domestic profits plus US firms' profits from abroad, less profits paid to foreign owners; annual average)</a:t>
            </a:r>
            <a:r>
              <a:rPr lang="en-US" sz="1700" dirty="0">
                <a:solidFill>
                  <a:srgbClr val="000000"/>
                </a:solidFill>
                <a:latin typeface="Arial" pitchFamily="34" charset="0"/>
                <a:ea typeface="Arial" pitchFamily="34" charset="-122"/>
                <a:cs typeface="Arial" pitchFamily="34" charset="-120"/>
              </a:rPr>
              <a:t>: 2015, $1.5bn ÷ $2,173bn = 0.07%; 2025, $45.6bn ÷ $4,025bn = 1.13%. Three cloud segments </a:t>
            </a:r>
            <a:r>
              <a:rPr lang="en-US" sz="1700" i="1" dirty="0">
                <a:solidFill>
                  <a:srgbClr val="000000"/>
                </a:solidFill>
                <a:latin typeface="Arial" pitchFamily="34" charset="0"/>
                <a:ea typeface="Arial" pitchFamily="34" charset="-122"/>
                <a:cs typeface="Arial" pitchFamily="34" charset="-120"/>
              </a:rPr>
              <a:t>(AWS, Microsoft's Intelligent Cloud, Google Cloud)</a:t>
            </a:r>
            <a:r>
              <a:rPr lang="en-US" sz="1700" dirty="0">
                <a:solidFill>
                  <a:srgbClr val="000000"/>
                </a:solidFill>
                <a:latin typeface="Arial" pitchFamily="34" charset="0"/>
                <a:ea typeface="Arial" pitchFamily="34" charset="-122"/>
                <a:cs typeface="Arial" pitchFamily="34" charset="-120"/>
              </a:rPr>
              <a:t>, four quarters to mid-2026: $136bn ÷ $4,337bn = 3.1%</a:t>
            </a:r>
            <a:endParaRPr lang="en-US" sz="1700" dirty="0"/>
          </a:p>
          <a:p>
            <a:pPr marL="342900" indent="-342900">
              <a:spcAft>
                <a:spcPts val="1500"/>
              </a:spcAft>
              <a:buSzPct val="100000"/>
              <a:buChar char="•"/>
            </a:pPr>
            <a:r>
              <a:rPr lang="en-US" sz="1700" b="1" dirty="0">
                <a:solidFill>
                  <a:srgbClr val="000000"/>
                </a:solidFill>
                <a:latin typeface="Arial" pitchFamily="34" charset="0"/>
                <a:ea typeface="Arial" pitchFamily="34" charset="-122"/>
                <a:cs typeface="Arial" pitchFamily="34" charset="-120"/>
              </a:rPr>
              <a:t>Definitions:</a:t>
            </a:r>
            <a:r>
              <a:rPr lang="en-US" sz="1700" dirty="0">
                <a:solidFill>
                  <a:srgbClr val="000000"/>
                </a:solidFill>
                <a:latin typeface="Arial" pitchFamily="34" charset="0"/>
                <a:ea typeface="Arial" pitchFamily="34" charset="-122"/>
                <a:cs typeface="Arial" pitchFamily="34" charset="-120"/>
              </a:rPr>
              <a:t> what still differs is definition, not scope. Company operating income uses accounting depreciation and comes before interest. BEA uses economic depreciation, deducts net interest and excludes capital gains. That affects the size at the margin, not the order of magnitude</a:t>
            </a:r>
            <a:endParaRPr lang="en-US" sz="1700" dirty="0"/>
          </a:p>
          <a:p>
            <a:pPr marL="342900" indent="-342900">
              <a:spcAft>
                <a:spcPts val="1500"/>
              </a:spcAft>
              <a:buSzPct val="100000"/>
              <a:buChar char="•"/>
            </a:pPr>
            <a:r>
              <a:rPr lang="en-US" sz="1700" b="1" dirty="0">
                <a:solidFill>
                  <a:srgbClr val="000000"/>
                </a:solidFill>
                <a:latin typeface="Arial" pitchFamily="34" charset="0"/>
                <a:ea typeface="Arial" pitchFamily="34" charset="-122"/>
                <a:cs typeface="Arial" pitchFamily="34" charset="-120"/>
              </a:rPr>
              <a:t>Caveats:</a:t>
            </a:r>
            <a:r>
              <a:rPr lang="en-US" sz="1700" dirty="0">
                <a:solidFill>
                  <a:srgbClr val="000000"/>
                </a:solidFill>
                <a:latin typeface="Arial" pitchFamily="34" charset="0"/>
                <a:ea typeface="Arial" pitchFamily="34" charset="-122"/>
                <a:cs typeface="Arial" pitchFamily="34" charset="-120"/>
              </a:rPr>
              <a:t> segment operating income is defined by each company; Microsoft's Intelligent Cloud includes on-premises server licenses </a:t>
            </a:r>
            <a:r>
              <a:rPr lang="en-US" sz="1700" i="1" dirty="0">
                <a:solidFill>
                  <a:srgbClr val="000000"/>
                </a:solidFill>
                <a:latin typeface="Arial" pitchFamily="34" charset="0"/>
                <a:ea typeface="Arial" pitchFamily="34" charset="-122"/>
                <a:cs typeface="Arial" pitchFamily="34" charset="-120"/>
              </a:rPr>
              <a:t>(about a quarter of its revenue is not Azure)</a:t>
            </a:r>
            <a:r>
              <a:rPr lang="en-US" sz="1700" dirty="0">
                <a:solidFill>
                  <a:srgbClr val="000000"/>
                </a:solidFill>
                <a:latin typeface="Arial" pitchFamily="34" charset="0"/>
                <a:ea typeface="Arial" pitchFamily="34" charset="-122"/>
                <a:cs typeface="Arial" pitchFamily="34" charset="-120"/>
              </a:rPr>
              <a:t>; Alphabet does not charge Google Cloud for shared AI research; Oracle does not report cloud profits</a:t>
            </a:r>
            <a:endParaRPr lang="en-US" sz="1700" dirty="0"/>
          </a:p>
        </p:txBody>
      </p:sp>
      <p:sp>
        <p:nvSpPr>
          <p:cNvPr id="5" name="Text 3"/>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FRED CPROFIT</a:t>
            </a:r>
            <a:r>
              <a:rPr lang="en-US" sz="1000" dirty="0">
                <a:solidFill>
                  <a:srgbClr val="66717C"/>
                </a:solidFill>
                <a:latin typeface="Arial" pitchFamily="34" charset="0"/>
                <a:ea typeface="Arial" pitchFamily="34" charset="-122"/>
                <a:cs typeface="Arial" pitchFamily="34" charset="-120"/>
              </a:rPr>
              <a:t>; Amazon (</a:t>
            </a:r>
            <a:r>
              <a:rPr lang="en-US" sz="1000" u="sng" dirty="0">
                <a:solidFill>
                  <a:srgbClr val="66717C"/>
                </a:solidFill>
                <a:latin typeface="Arial" pitchFamily="34" charset="0"/>
                <a:ea typeface="Arial" pitchFamily="34" charset="-122"/>
                <a:cs typeface="Arial" pitchFamily="34" charset="-120"/>
                <a:hlinkClick r:id="rId4"/>
              </a:rPr>
              <a:t>FY2016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FY2025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Q2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Microsoft</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8"/>
              </a:rPr>
              <a:t>Alphabet</a:t>
            </a:r>
            <a:r>
              <a:rPr lang="en-US" sz="1000" dirty="0">
                <a:solidFill>
                  <a:srgbClr val="66717C"/>
                </a:solidFill>
                <a:latin typeface="Arial" pitchFamily="34" charset="0"/>
                <a:ea typeface="Arial" pitchFamily="34" charset="-122"/>
                <a:cs typeface="Arial" pitchFamily="34" charset="-120"/>
              </a:rPr>
              <a:t> filings. Own calculations.</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000" b="1" dirty="0">
                <a:solidFill>
                  <a:srgbClr val="C0562B"/>
                </a:solidFill>
                <a:latin typeface="Georgia" pitchFamily="34" charset="0"/>
                <a:ea typeface="Georgia" pitchFamily="34" charset="-122"/>
                <a:cs typeface="Georgia" pitchFamily="34" charset="-120"/>
              </a:rPr>
              <a:t>Open formats: lock-in moved from compute to data</a:t>
            </a:r>
            <a:endParaRPr lang="en-US" sz="30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Open standards made computing portable; lock-in moved to data, proprietary services and contracts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60</a:t>
            </a:r>
            <a:endParaRPr lang="en-US" sz="1000" dirty="0"/>
          </a:p>
        </p:txBody>
      </p:sp>
      <p:sp>
        <p:nvSpPr>
          <p:cNvPr id="5" name="Text 3"/>
          <p:cNvSpPr txBox="1"/>
          <p:nvPr/>
        </p:nvSpPr>
        <p:spPr>
          <a:xfrm>
            <a:off x="685800" y="1874520"/>
            <a:ext cx="9601200" cy="4206240"/>
          </a:xfrm>
          <a:prstGeom prst="rect">
            <a:avLst/>
          </a:prstGeom>
          <a:noFill/>
          <a:ln/>
        </p:spPr>
        <p:txBody>
          <a:bodyPr wrap="square" lIns="0" tIns="0" rIns="0" bIns="0" rtlCol="0" anchor="t"/>
          <a:lstStyle/>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Containers</a:t>
            </a:r>
            <a:r>
              <a:rPr lang="en-US" sz="1900" dirty="0">
                <a:solidFill>
                  <a:srgbClr val="000000"/>
                </a:solidFill>
                <a:latin typeface="Arial" pitchFamily="34" charset="0"/>
                <a:ea typeface="Arial" pitchFamily="34" charset="-122"/>
                <a:cs typeface="Arial" pitchFamily="34" charset="-120"/>
              </a:rPr>
              <a:t> </a:t>
            </a:r>
            <a:r>
              <a:rPr lang="en-US" sz="1900" i="1" dirty="0">
                <a:solidFill>
                  <a:srgbClr val="000000"/>
                </a:solidFill>
                <a:latin typeface="Arial" pitchFamily="34" charset="0"/>
                <a:ea typeface="Arial" pitchFamily="34" charset="-122"/>
                <a:cs typeface="Arial" pitchFamily="34" charset="-120"/>
              </a:rPr>
              <a:t>(Docker, 2013)</a:t>
            </a:r>
            <a:r>
              <a:rPr lang="en-US" sz="1900" dirty="0">
                <a:solidFill>
                  <a:srgbClr val="000000"/>
                </a:solidFill>
                <a:latin typeface="Arial" pitchFamily="34" charset="0"/>
                <a:ea typeface="Arial" pitchFamily="34" charset="-122"/>
                <a:cs typeface="Arial" pitchFamily="34" charset="-120"/>
              </a:rPr>
              <a:t>: package an application with everything it needs, so it runs unchanged on any machine with a compatible operating system; an application can then move between cloud providers without being rewritten, unless it relies on a cloud provider's own services</a:t>
            </a:r>
            <a:endParaRPr lang="en-US" sz="1900" dirty="0"/>
          </a:p>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Kubernetes</a:t>
            </a:r>
            <a:r>
              <a:rPr lang="en-US" sz="1900" dirty="0">
                <a:solidFill>
                  <a:srgbClr val="000000"/>
                </a:solidFill>
                <a:latin typeface="Arial" pitchFamily="34" charset="0"/>
                <a:ea typeface="Arial" pitchFamily="34" charset="-122"/>
                <a:cs typeface="Arial" pitchFamily="34" charset="-120"/>
              </a:rPr>
              <a:t> </a:t>
            </a:r>
            <a:r>
              <a:rPr lang="en-US" sz="1900" i="1" dirty="0">
                <a:solidFill>
                  <a:srgbClr val="000000"/>
                </a:solidFill>
                <a:latin typeface="Arial" pitchFamily="34" charset="0"/>
                <a:ea typeface="Arial" pitchFamily="34" charset="-122"/>
                <a:cs typeface="Arial" pitchFamily="34" charset="-120"/>
              </a:rPr>
              <a:t>(open-sourced by Google, 2014)</a:t>
            </a:r>
            <a:r>
              <a:rPr lang="en-US" sz="1900" dirty="0">
                <a:solidFill>
                  <a:srgbClr val="000000"/>
                </a:solidFill>
                <a:latin typeface="Arial" pitchFamily="34" charset="0"/>
                <a:ea typeface="Arial" pitchFamily="34" charset="-122"/>
                <a:cs typeface="Arial" pitchFamily="34" charset="-120"/>
              </a:rPr>
              <a:t>: runs containers on any cloud provider; AWS, Azure and Google all offer it as a managed service</a:t>
            </a:r>
            <a:endParaRPr lang="en-US" sz="1900" dirty="0"/>
          </a:p>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Open formats</a:t>
            </a:r>
            <a:r>
              <a:rPr lang="en-US" sz="1900" dirty="0">
                <a:solidFill>
                  <a:srgbClr val="000000"/>
                </a:solidFill>
                <a:latin typeface="Arial" pitchFamily="34" charset="0"/>
                <a:ea typeface="Arial" pitchFamily="34" charset="-122"/>
                <a:cs typeface="Arial" pitchFamily="34" charset="-120"/>
              </a:rPr>
              <a:t> </a:t>
            </a:r>
            <a:r>
              <a:rPr lang="en-US" sz="1900" i="1" dirty="0">
                <a:solidFill>
                  <a:srgbClr val="000000"/>
                </a:solidFill>
                <a:latin typeface="Arial" pitchFamily="34" charset="0"/>
                <a:ea typeface="Arial" pitchFamily="34" charset="-122"/>
                <a:cs typeface="Arial" pitchFamily="34" charset="-120"/>
              </a:rPr>
              <a:t>(Apache Parquet; Apache Iceberg, created at Netflix)</a:t>
            </a:r>
            <a:r>
              <a:rPr lang="en-US" sz="1900" dirty="0">
                <a:solidFill>
                  <a:srgbClr val="000000"/>
                </a:solidFill>
                <a:latin typeface="Arial" pitchFamily="34" charset="0"/>
                <a:ea typeface="Arial" pitchFamily="34" charset="-122"/>
                <a:cs typeface="Arial" pitchFamily="34" charset="-120"/>
              </a:rPr>
              <a:t>: let different software read the same stored data</a:t>
            </a:r>
            <a:endParaRPr lang="en-US" sz="1900" dirty="0"/>
          </a:p>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Lock-in survives</a:t>
            </a:r>
            <a:r>
              <a:rPr lang="en-US" sz="1900" dirty="0">
                <a:solidFill>
                  <a:srgbClr val="000000"/>
                </a:solidFill>
                <a:latin typeface="Arial" pitchFamily="34" charset="0"/>
                <a:ea typeface="Arial" pitchFamily="34" charset="-122"/>
                <a:cs typeface="Arial" pitchFamily="34" charset="-120"/>
              </a:rPr>
              <a:t> where software relies on proprietary services and where data sits in proprietary formats</a:t>
            </a:r>
            <a:endParaRPr lang="en-US" sz="19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Docker</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Kubernetes documentation</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Amazon EKS</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Azure AKS</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7"/>
              </a:rPr>
              <a:t>Google GKE</a:t>
            </a:r>
            <a:r>
              <a:rPr lang="en-US" sz="1000" dirty="0">
                <a:solidFill>
                  <a:srgbClr val="66717C"/>
                </a:solidFill>
                <a:latin typeface="Arial" pitchFamily="34" charset="0"/>
                <a:ea typeface="Arial" pitchFamily="34" charset="-122"/>
                <a:cs typeface="Arial" pitchFamily="34" charset="-120"/>
              </a:rPr>
              <a:t> documentation; Apache Software Foundation (</a:t>
            </a:r>
            <a:r>
              <a:rPr lang="en-US" sz="1000" u="sng" dirty="0">
                <a:solidFill>
                  <a:srgbClr val="66717C"/>
                </a:solidFill>
                <a:latin typeface="Arial" pitchFamily="34" charset="0"/>
                <a:ea typeface="Arial" pitchFamily="34" charset="-122"/>
                <a:cs typeface="Arial" pitchFamily="34" charset="-120"/>
                <a:hlinkClick r:id="rId8"/>
              </a:rPr>
              <a:t>Iceberg</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Parquet</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Measurement: Need for official data</a:t>
            </a:r>
            <a:endParaRPr lang="en-US" sz="29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Official sources to use for a research program</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57</a:t>
            </a:r>
            <a:endParaRPr lang="en-US" sz="1000" dirty="0"/>
          </a:p>
        </p:txBody>
      </p:sp>
      <p:sp>
        <p:nvSpPr>
          <p:cNvPr id="5" name="Text 3"/>
          <p:cNvSpPr txBox="1"/>
          <p:nvPr/>
        </p:nvSpPr>
        <p:spPr>
          <a:xfrm>
            <a:off x="685800" y="1783080"/>
            <a:ext cx="9601200" cy="4389120"/>
          </a:xfrm>
          <a:prstGeom prst="rect">
            <a:avLst/>
          </a:prstGeom>
          <a:noFill/>
          <a:ln/>
        </p:spPr>
        <p:txBody>
          <a:bodyPr wrap="square" lIns="0" tIns="0" rIns="0" bIns="0" rtlCol="0" anchor="t"/>
          <a:lstStyle/>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Cost shares:</a:t>
            </a:r>
            <a:r>
              <a:rPr lang="en-US" sz="1900" dirty="0">
                <a:solidFill>
                  <a:srgbClr val="000000"/>
                </a:solidFill>
                <a:latin typeface="Arial" pitchFamily="34" charset="0"/>
                <a:ea typeface="Arial" pitchFamily="34" charset="-122"/>
                <a:cs typeface="Arial" pitchFamily="34" charset="-120"/>
              </a:rPr>
              <a:t> cloud's cost share in every industry, from BEA input-output Use tables </a:t>
            </a:r>
            <a:r>
              <a:rPr lang="en-US" sz="1900" i="1" dirty="0">
                <a:solidFill>
                  <a:srgbClr val="000000"/>
                </a:solidFill>
                <a:latin typeface="Arial" pitchFamily="34" charset="0"/>
                <a:ea typeface="Arial" pitchFamily="34" charset="-122"/>
                <a:cs typeface="Arial" pitchFamily="34" charset="-120"/>
              </a:rPr>
              <a:t>(commodity 518200 in benchmark years; the annual tables merge it into 514)</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Profits:</a:t>
            </a:r>
            <a:r>
              <a:rPr lang="en-US" sz="1900" dirty="0">
                <a:solidFill>
                  <a:srgbClr val="000000"/>
                </a:solidFill>
                <a:latin typeface="Arial" pitchFamily="34" charset="0"/>
                <a:ea typeface="Arial" pitchFamily="34" charset="-122"/>
                <a:cs typeface="Arial" pitchFamily="34" charset="-120"/>
              </a:rPr>
              <a:t> BEA gross operating surplus for data processing and internet services </a:t>
            </a:r>
            <a:r>
              <a:rPr lang="en-US" sz="1900" i="1" dirty="0">
                <a:solidFill>
                  <a:srgbClr val="000000"/>
                </a:solidFill>
                <a:latin typeface="Arial" pitchFamily="34" charset="0"/>
                <a:ea typeface="Arial" pitchFamily="34" charset="-122"/>
                <a:cs typeface="Arial" pitchFamily="34" charset="-120"/>
              </a:rPr>
              <a:t>(industry 514)</a:t>
            </a:r>
            <a:r>
              <a:rPr lang="en-US" sz="1900" dirty="0">
                <a:solidFill>
                  <a:srgbClr val="000000"/>
                </a:solidFill>
                <a:latin typeface="Arial" pitchFamily="34" charset="0"/>
                <a:ea typeface="Arial" pitchFamily="34" charset="-122"/>
                <a:cs typeface="Arial" pitchFamily="34" charset="-120"/>
              </a:rPr>
              <a:t>, which is domestic; company segment profits are worldwide, so the two need a common scope</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Firm panels:</a:t>
            </a:r>
            <a:r>
              <a:rPr lang="en-US" sz="1900" dirty="0">
                <a:solidFill>
                  <a:srgbClr val="000000"/>
                </a:solidFill>
                <a:latin typeface="Arial" pitchFamily="34" charset="0"/>
                <a:ea typeface="Arial" pitchFamily="34" charset="-122"/>
                <a:cs typeface="Arial" pitchFamily="34" charset="-120"/>
              </a:rPr>
              <a:t> annual-report </a:t>
            </a:r>
            <a:r>
              <a:rPr lang="en-US" sz="1900" i="1" dirty="0">
                <a:solidFill>
                  <a:srgbClr val="000000"/>
                </a:solidFill>
                <a:latin typeface="Arial" pitchFamily="34" charset="0"/>
                <a:ea typeface="Arial" pitchFamily="34" charset="-122"/>
                <a:cs typeface="Arial" pitchFamily="34" charset="-120"/>
              </a:rPr>
              <a:t>(10-K)</a:t>
            </a:r>
            <a:r>
              <a:rPr lang="en-US" sz="1900" dirty="0">
                <a:solidFill>
                  <a:srgbClr val="000000"/>
                </a:solidFill>
                <a:latin typeface="Arial" pitchFamily="34" charset="0"/>
                <a:ea typeface="Arial" pitchFamily="34" charset="-122"/>
                <a:cs typeface="Arial" pitchFamily="34" charset="-120"/>
              </a:rPr>
              <a:t> disclosures of cloud hosting costs, like those of Snap, owner of Snapchat</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Who adopts:</a:t>
            </a:r>
            <a:r>
              <a:rPr lang="en-US" sz="1900" dirty="0">
                <a:solidFill>
                  <a:srgbClr val="000000"/>
                </a:solidFill>
                <a:latin typeface="Arial" pitchFamily="34" charset="0"/>
                <a:ea typeface="Arial" pitchFamily="34" charset="-122"/>
                <a:cs typeface="Arial" pitchFamily="34" charset="-120"/>
              </a:rPr>
              <a:t> US Census Bureau's Annual Business Survey; Eurostat survey of ICT use in enterprises</a:t>
            </a:r>
            <a:endParaRPr lang="en-US" sz="1900" dirty="0"/>
          </a:p>
          <a:p>
            <a:pPr marL="342900" indent="-342900">
              <a:spcAft>
                <a:spcPts val="1700"/>
              </a:spcAft>
              <a:buSzPct val="100000"/>
              <a:buChar char="•"/>
            </a:pPr>
            <a:r>
              <a:rPr lang="en-US" sz="1900" b="1" dirty="0">
                <a:solidFill>
                  <a:srgbClr val="000000"/>
                </a:solidFill>
                <a:latin typeface="Arial" pitchFamily="34" charset="0"/>
                <a:ea typeface="Arial" pitchFamily="34" charset="-122"/>
                <a:cs typeface="Arial" pitchFamily="34" charset="-120"/>
              </a:rPr>
              <a:t>South Africa:</a:t>
            </a:r>
            <a:r>
              <a:rPr lang="en-US" sz="1900" dirty="0">
                <a:solidFill>
                  <a:srgbClr val="000000"/>
                </a:solidFill>
                <a:latin typeface="Arial" pitchFamily="34" charset="0"/>
                <a:ea typeface="Arial" pitchFamily="34" charset="-122"/>
                <a:cs typeface="Arial" pitchFamily="34" charset="-120"/>
              </a:rPr>
              <a:t> Reserve Bank balance of payments: payments for telecommunications, computer and information services, and income paid abroad</a:t>
            </a:r>
            <a:endParaRPr lang="en-US" sz="19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BEA input-output accounts</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BEA corporate profits</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Census Annual Business Survey</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Eurostat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SARB Quarterly Bulletin</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200" b="1" dirty="0">
                <a:solidFill>
                  <a:srgbClr val="C0562B"/>
                </a:solidFill>
                <a:latin typeface="Georgia" pitchFamily="34" charset="0"/>
                <a:ea typeface="Georgia" pitchFamily="34" charset="-122"/>
                <a:cs typeface="Georgia" pitchFamily="34" charset="-120"/>
              </a:rPr>
              <a:t>Value added moves upstream, even when the cloud is priced at cost</a:t>
            </a:r>
            <a:endParaRPr lang="en-US" sz="2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Example with made-up numbers: a firm moves its IT to the cloud</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58</a:t>
            </a:r>
            <a:endParaRPr lang="en-US" sz="1000" dirty="0"/>
          </a:p>
        </p:txBody>
      </p:sp>
      <p:sp>
        <p:nvSpPr>
          <p:cNvPr id="5" name="Text 3"/>
          <p:cNvSpPr txBox="1"/>
          <p:nvPr/>
        </p:nvSpPr>
        <p:spPr>
          <a:xfrm>
            <a:off x="685800" y="1874520"/>
            <a:ext cx="9601200" cy="3337560"/>
          </a:xfrm>
          <a:prstGeom prst="rect">
            <a:avLst/>
          </a:prstGeom>
          <a:noFill/>
          <a:ln/>
        </p:spPr>
        <p:txBody>
          <a:bodyPr wrap="square" lIns="0" tIns="0" rIns="0" bIns="0" rtlCol="0" anchor="t"/>
          <a:lstStyle/>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Before:</a:t>
            </a:r>
            <a:r>
              <a:rPr lang="en-US" sz="2000" dirty="0">
                <a:solidFill>
                  <a:srgbClr val="000000"/>
                </a:solidFill>
                <a:latin typeface="Arial" pitchFamily="34" charset="0"/>
                <a:ea typeface="Arial" pitchFamily="34" charset="-122"/>
                <a:cs typeface="Arial" pitchFamily="34" charset="-120"/>
              </a:rPr>
              <a:t> the firm runs its own servers. Its IT wages </a:t>
            </a:r>
            <a:r>
              <a:rPr lang="en-US" sz="2000" i="1" dirty="0">
                <a:solidFill>
                  <a:srgbClr val="000000"/>
                </a:solidFill>
                <a:latin typeface="Arial" pitchFamily="34" charset="0"/>
                <a:ea typeface="Arial" pitchFamily="34" charset="-122"/>
                <a:cs typeface="Arial" pitchFamily="34" charset="-120"/>
              </a:rPr>
              <a:t>($10m)</a:t>
            </a:r>
            <a:r>
              <a:rPr lang="en-US" sz="2000" dirty="0">
                <a:solidFill>
                  <a:srgbClr val="000000"/>
                </a:solidFill>
                <a:latin typeface="Arial" pitchFamily="34" charset="0"/>
                <a:ea typeface="Arial" pitchFamily="34" charset="-122"/>
                <a:cs typeface="Arial" pitchFamily="34" charset="-120"/>
              </a:rPr>
              <a:t>, server depreciation </a:t>
            </a:r>
            <a:r>
              <a:rPr lang="en-US" sz="2000" i="1" dirty="0">
                <a:solidFill>
                  <a:srgbClr val="000000"/>
                </a:solidFill>
                <a:latin typeface="Arial" pitchFamily="34" charset="0"/>
                <a:ea typeface="Arial" pitchFamily="34" charset="-122"/>
                <a:cs typeface="Arial" pitchFamily="34" charset="-120"/>
              </a:rPr>
              <a:t>($20m)</a:t>
            </a:r>
            <a:r>
              <a:rPr lang="en-US" sz="2000" dirty="0">
                <a:solidFill>
                  <a:srgbClr val="000000"/>
                </a:solidFill>
                <a:latin typeface="Arial" pitchFamily="34" charset="0"/>
                <a:ea typeface="Arial" pitchFamily="34" charset="-122"/>
                <a:cs typeface="Arial" pitchFamily="34" charset="-120"/>
              </a:rPr>
              <a:t> and a normal profit on its servers </a:t>
            </a:r>
            <a:r>
              <a:rPr lang="en-US" sz="2000" i="1" dirty="0">
                <a:solidFill>
                  <a:srgbClr val="000000"/>
                </a:solidFill>
                <a:latin typeface="Arial" pitchFamily="34" charset="0"/>
                <a:ea typeface="Arial" pitchFamily="34" charset="-122"/>
                <a:cs typeface="Arial" pitchFamily="34" charset="-120"/>
              </a:rPr>
              <a:t>($4m)</a:t>
            </a:r>
            <a:r>
              <a:rPr lang="en-US" sz="2000" dirty="0">
                <a:solidFill>
                  <a:srgbClr val="000000"/>
                </a:solidFill>
                <a:latin typeface="Arial" pitchFamily="34" charset="0"/>
                <a:ea typeface="Arial" pitchFamily="34" charset="-122"/>
                <a:cs typeface="Arial" pitchFamily="34" charset="-120"/>
              </a:rPr>
              <a:t> add $34m to its value added. It also buys $4m of electricity</a:t>
            </a:r>
            <a:endParaRPr lang="en-US" sz="2000" dirty="0"/>
          </a:p>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After:</a:t>
            </a:r>
            <a:r>
              <a:rPr lang="en-US" sz="2000" dirty="0">
                <a:solidFill>
                  <a:srgbClr val="000000"/>
                </a:solidFill>
                <a:latin typeface="Arial" pitchFamily="34" charset="0"/>
                <a:ea typeface="Arial" pitchFamily="34" charset="-122"/>
                <a:cs typeface="Arial" pitchFamily="34" charset="-120"/>
              </a:rPr>
              <a:t> the firm pays a cloud provider $38m a year instead: the same $34m plus the $4m of electricity, with no mark-up</a:t>
            </a:r>
            <a:endParaRPr lang="en-US" sz="2000" dirty="0"/>
          </a:p>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User firm:</a:t>
            </a:r>
            <a:r>
              <a:rPr lang="en-US" sz="2000" dirty="0">
                <a:solidFill>
                  <a:srgbClr val="000000"/>
                </a:solidFill>
                <a:latin typeface="Arial" pitchFamily="34" charset="0"/>
                <a:ea typeface="Arial" pitchFamily="34" charset="-122"/>
                <a:cs typeface="Arial" pitchFamily="34" charset="-120"/>
              </a:rPr>
              <a:t> the $38m bill is a purchased input, so the firm's value added falls by $34m</a:t>
            </a:r>
            <a:endParaRPr lang="en-US" sz="2000" dirty="0"/>
          </a:p>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Cloud provider:</a:t>
            </a:r>
            <a:r>
              <a:rPr lang="en-US" sz="2000" dirty="0">
                <a:solidFill>
                  <a:srgbClr val="000000"/>
                </a:solidFill>
                <a:latin typeface="Arial" pitchFamily="34" charset="0"/>
                <a:ea typeface="Arial" pitchFamily="34" charset="-122"/>
                <a:cs typeface="Arial" pitchFamily="34" charset="-120"/>
              </a:rPr>
              <a:t> the wages, depreciation and profit now sit with the cloud provider, so its value added rises by $34m</a:t>
            </a:r>
            <a:endParaRPr lang="en-US" sz="2000" dirty="0"/>
          </a:p>
        </p:txBody>
      </p:sp>
      <p:sp>
        <p:nvSpPr>
          <p:cNvPr id="6" name="Text 4"/>
          <p:cNvSpPr txBox="1"/>
          <p:nvPr/>
        </p:nvSpPr>
        <p:spPr>
          <a:xfrm>
            <a:off x="685800" y="5527916"/>
            <a:ext cx="9601200" cy="77724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Result:</a:t>
            </a:r>
            <a:r>
              <a:rPr lang="en-US" sz="2000" dirty="0">
                <a:solidFill>
                  <a:srgbClr val="000000"/>
                </a:solidFill>
                <a:latin typeface="Arial" pitchFamily="34" charset="0"/>
                <a:ea typeface="Arial" pitchFamily="34" charset="-122"/>
                <a:cs typeface="Arial" pitchFamily="34" charset="-120"/>
              </a:rPr>
              <a:t> total value added is unchanged, but $34m of it, and the capital behind it, has moved to the cloud provider.</a:t>
            </a:r>
            <a:endParaRPr lang="en-US"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000" b="1" dirty="0">
                <a:solidFill>
                  <a:srgbClr val="C0562B"/>
                </a:solidFill>
                <a:latin typeface="Georgia" pitchFamily="34" charset="0"/>
                <a:ea typeface="Georgia" pitchFamily="34" charset="-122"/>
                <a:cs typeface="Georgia" pitchFamily="34" charset="-120"/>
              </a:rPr>
              <a:t>Cables: Google and Meta build Africa's new routes</a:t>
            </a:r>
            <a:endParaRPr lang="en-US" sz="30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Who owns the cables?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59</a:t>
            </a:r>
            <a:endParaRPr lang="en-US" sz="1000" dirty="0"/>
          </a:p>
        </p:txBody>
      </p:sp>
      <p:sp>
        <p:nvSpPr>
          <p:cNvPr id="5" name="Text 3"/>
          <p:cNvSpPr txBox="1"/>
          <p:nvPr/>
        </p:nvSpPr>
        <p:spPr>
          <a:xfrm>
            <a:off x="685800" y="1783080"/>
            <a:ext cx="9601200" cy="4297680"/>
          </a:xfrm>
          <a:prstGeom prst="rect">
            <a:avLst/>
          </a:prstGeom>
          <a:noFill/>
          <a:ln/>
        </p:spPr>
        <p:txBody>
          <a:bodyPr wrap="square" lIns="0" tIns="0" rIns="0" bIns="0" rtlCol="0" anchor="t"/>
          <a:lstStyle/>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Peering, transit:</a:t>
            </a:r>
            <a:r>
              <a:rPr lang="en-US" sz="1900" dirty="0">
                <a:solidFill>
                  <a:srgbClr val="000000"/>
                </a:solidFill>
                <a:latin typeface="Arial" pitchFamily="34" charset="0"/>
                <a:ea typeface="Arial" pitchFamily="34" charset="-122"/>
                <a:cs typeface="Arial" pitchFamily="34" charset="-120"/>
              </a:rPr>
              <a:t> networks swap traffic directly, often with no money exchanged, or pay a carrier for transit to the rest of the internet; large networks peer wherever they can</a:t>
            </a:r>
            <a:endParaRPr lang="en-US" sz="1900" dirty="0"/>
          </a:p>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Google:</a:t>
            </a:r>
            <a:r>
              <a:rPr lang="en-US" sz="1900" dirty="0">
                <a:solidFill>
                  <a:srgbClr val="000000"/>
                </a:solidFill>
                <a:latin typeface="Arial" pitchFamily="34" charset="0"/>
                <a:ea typeface="Arial" pitchFamily="34" charset="-122"/>
                <a:cs typeface="Arial" pitchFamily="34" charset="-120"/>
              </a:rPr>
              <a:t> about 10 million km of land and subsea fiber, including its own Equiano cable from Portugal to South Africa </a:t>
            </a:r>
            <a:r>
              <a:rPr lang="en-US" sz="1900" i="1" dirty="0">
                <a:solidFill>
                  <a:srgbClr val="000000"/>
                </a:solidFill>
                <a:latin typeface="Arial" pitchFamily="34" charset="0"/>
                <a:ea typeface="Arial" pitchFamily="34" charset="-122"/>
                <a:cs typeface="Arial" pitchFamily="34" charset="-120"/>
              </a:rPr>
              <a:t>(landed 2022)</a:t>
            </a:r>
            <a:endParaRPr lang="en-US" sz="1900" dirty="0"/>
          </a:p>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2Africa:</a:t>
            </a:r>
            <a:r>
              <a:rPr lang="en-US" sz="1900" dirty="0">
                <a:solidFill>
                  <a:srgbClr val="000000"/>
                </a:solidFill>
                <a:latin typeface="Arial" pitchFamily="34" charset="0"/>
                <a:ea typeface="Arial" pitchFamily="34" charset="-122"/>
                <a:cs typeface="Arial" pitchFamily="34" charset="-120"/>
              </a:rPr>
              <a:t> a cable built by a Meta-led consortium with MTN, Orange, Vodafone and others; core system completed in November 2025, connecting 33 countries</a:t>
            </a:r>
            <a:endParaRPr lang="en-US" sz="1900" dirty="0"/>
          </a:p>
          <a:p>
            <a:pPr marL="342900" indent="-342900">
              <a:spcAft>
                <a:spcPts val="1900"/>
              </a:spcAft>
              <a:buSzPct val="100000"/>
              <a:buChar char="•"/>
            </a:pPr>
            <a:r>
              <a:rPr lang="en-US" sz="1900" b="1" dirty="0">
                <a:solidFill>
                  <a:srgbClr val="000000"/>
                </a:solidFill>
                <a:latin typeface="Arial" pitchFamily="34" charset="0"/>
                <a:ea typeface="Arial" pitchFamily="34" charset="-122"/>
                <a:cs typeface="Arial" pitchFamily="34" charset="-120"/>
              </a:rPr>
              <a:t>So:</a:t>
            </a:r>
            <a:r>
              <a:rPr lang="en-US" sz="1900" dirty="0">
                <a:solidFill>
                  <a:srgbClr val="000000"/>
                </a:solidFill>
                <a:latin typeface="Arial" pitchFamily="34" charset="0"/>
                <a:ea typeface="Arial" pitchFamily="34" charset="-122"/>
                <a:cs typeface="Arial" pitchFamily="34" charset="-120"/>
              </a:rPr>
              <a:t> Google keeps traffic between its cloud regions, including between Europe and its Johannesburg region, on its own network rather than the public internet</a:t>
            </a:r>
            <a:endParaRPr lang="en-US" sz="19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Netflix (2021), Open Connect briefing paper</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Google Cloud, Locations</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5"/>
              </a:rPr>
              <a:t>Network Service Tiers</a:t>
            </a:r>
            <a:r>
              <a:rPr lang="en-US" sz="1000" dirty="0">
                <a:solidFill>
                  <a:srgbClr val="66717C"/>
                </a:solidFill>
                <a:latin typeface="Arial" pitchFamily="34" charset="0"/>
                <a:ea typeface="Arial" pitchFamily="34" charset="-122"/>
                <a:cs typeface="Arial" pitchFamily="34" charset="-120"/>
              </a:rPr>
              <a:t> (2026); Google (</a:t>
            </a:r>
            <a:r>
              <a:rPr lang="en-US" sz="1000" u="sng" dirty="0">
                <a:solidFill>
                  <a:srgbClr val="66717C"/>
                </a:solidFill>
                <a:latin typeface="Arial" pitchFamily="34" charset="0"/>
                <a:ea typeface="Arial" pitchFamily="34" charset="-122"/>
                <a:cs typeface="Arial" pitchFamily="34" charset="-120"/>
                <a:hlinkClick r:id="rId6"/>
              </a:rPr>
              <a:t>2019</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2022</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Meta (2025)</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Governance: every option has a precedent</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Examples for each design choice</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61</a:t>
            </a:r>
            <a:endParaRPr lang="en-US" sz="1000" dirty="0"/>
          </a:p>
        </p:txBody>
      </p:sp>
      <p:sp>
        <p:nvSpPr>
          <p:cNvPr id="5" name="Text 3"/>
          <p:cNvSpPr txBox="1"/>
          <p:nvPr/>
        </p:nvSpPr>
        <p:spPr>
          <a:xfrm>
            <a:off x="685800" y="1783080"/>
            <a:ext cx="9601200" cy="438912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Private platform:</a:t>
            </a:r>
            <a:r>
              <a:rPr lang="en-US" sz="1800" dirty="0">
                <a:solidFill>
                  <a:srgbClr val="000000"/>
                </a:solidFill>
                <a:latin typeface="Arial" pitchFamily="34" charset="0"/>
                <a:ea typeface="Arial" pitchFamily="34" charset="-122"/>
                <a:cs typeface="Arial" pitchFamily="34" charset="-120"/>
              </a:rPr>
              <a:t> vertically integrated, proprietary </a:t>
            </a:r>
            <a:r>
              <a:rPr lang="en-US" sz="1800" i="1" dirty="0">
                <a:solidFill>
                  <a:srgbClr val="000000"/>
                </a:solidFill>
                <a:latin typeface="Arial" pitchFamily="34" charset="0"/>
                <a:ea typeface="Arial" pitchFamily="34" charset="-122"/>
                <a:cs typeface="Arial" pitchFamily="34" charset="-120"/>
              </a:rPr>
              <a:t>(the status quo)</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Regulated utility:</a:t>
            </a:r>
            <a:r>
              <a:rPr lang="en-US" sz="1800" dirty="0">
                <a:solidFill>
                  <a:srgbClr val="000000"/>
                </a:solidFill>
                <a:latin typeface="Arial" pitchFamily="34" charset="0"/>
                <a:ea typeface="Arial" pitchFamily="34" charset="-122"/>
                <a:cs typeface="Arial" pitchFamily="34" charset="-120"/>
              </a:rPr>
              <a:t> switching and interoperability rules </a:t>
            </a:r>
            <a:r>
              <a:rPr lang="en-US" sz="1800" i="1" dirty="0">
                <a:solidFill>
                  <a:srgbClr val="000000"/>
                </a:solidFill>
                <a:latin typeface="Arial" pitchFamily="34" charset="0"/>
                <a:ea typeface="Arial" pitchFamily="34" charset="-122"/>
                <a:cs typeface="Arial" pitchFamily="34" charset="-120"/>
              </a:rPr>
              <a:t>(EU Data Act)</a:t>
            </a:r>
            <a:r>
              <a:rPr lang="en-US" sz="1800" dirty="0">
                <a:solidFill>
                  <a:srgbClr val="000000"/>
                </a:solidFill>
                <a:latin typeface="Arial" pitchFamily="34" charset="0"/>
                <a:ea typeface="Arial" pitchFamily="34" charset="-122"/>
                <a:cs typeface="Arial" pitchFamily="34" charset="-120"/>
              </a:rPr>
              <a:t>; voluntary cuts by AWS and Microsoft to fees for moving data out </a:t>
            </a:r>
            <a:r>
              <a:rPr lang="en-US" sz="1800" i="1" dirty="0">
                <a:solidFill>
                  <a:srgbClr val="000000"/>
                </a:solidFill>
                <a:latin typeface="Arial" pitchFamily="34" charset="0"/>
                <a:ea typeface="Arial" pitchFamily="34" charset="-122"/>
                <a:cs typeface="Arial" pitchFamily="34" charset="-120"/>
              </a:rPr>
              <a:t>(UK Competition and Markets Authority, 2026)</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Open protocols:</a:t>
            </a:r>
            <a:r>
              <a:rPr lang="en-US" sz="1800" dirty="0">
                <a:solidFill>
                  <a:srgbClr val="000000"/>
                </a:solidFill>
                <a:latin typeface="Arial" pitchFamily="34" charset="0"/>
                <a:ea typeface="Arial" pitchFamily="34" charset="-122"/>
                <a:cs typeface="Arial" pitchFamily="34" charset="-120"/>
              </a:rPr>
              <a:t> competition between cloud providers and among the services built on them; TCP/IP </a:t>
            </a:r>
            <a:r>
              <a:rPr lang="en-US" sz="1800" i="1" dirty="0">
                <a:solidFill>
                  <a:srgbClr val="000000"/>
                </a:solidFill>
                <a:latin typeface="Arial" pitchFamily="34" charset="0"/>
                <a:ea typeface="Arial" pitchFamily="34" charset="-122"/>
                <a:cs typeface="Arial" pitchFamily="34" charset="-120"/>
              </a:rPr>
              <a:t>(the protocols that joined the internet's separately owned networks)</a:t>
            </a:r>
            <a:r>
              <a:rPr lang="en-US" sz="1800" dirty="0">
                <a:solidFill>
                  <a:srgbClr val="000000"/>
                </a:solidFill>
                <a:latin typeface="Arial" pitchFamily="34" charset="0"/>
                <a:ea typeface="Arial" pitchFamily="34" charset="-122"/>
                <a:cs typeface="Arial" pitchFamily="34" charset="-120"/>
              </a:rPr>
              <a:t> as the precedent; open protocols for AI agents, such as Anthropic's Model Context Protocol </a:t>
            </a:r>
            <a:r>
              <a:rPr lang="en-US" sz="1800" i="1" dirty="0">
                <a:solidFill>
                  <a:srgbClr val="000000"/>
                </a:solidFill>
                <a:latin typeface="Arial" pitchFamily="34" charset="0"/>
                <a:ea typeface="Arial" pitchFamily="34" charset="-122"/>
                <a:cs typeface="Arial" pitchFamily="34" charset="-120"/>
              </a:rPr>
              <a:t>(MCP)</a:t>
            </a:r>
            <a:r>
              <a:rPr lang="en-US" sz="1800" dirty="0">
                <a:solidFill>
                  <a:srgbClr val="000000"/>
                </a:solidFill>
                <a:latin typeface="Arial" pitchFamily="34" charset="0"/>
                <a:ea typeface="Arial" pitchFamily="34" charset="-122"/>
                <a:cs typeface="Arial" pitchFamily="34" charset="-120"/>
              </a:rPr>
              <a:t>, donated to the Linux Foundation's Agentic AI Foundation in 2025</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Federated capacity:</a:t>
            </a:r>
            <a:r>
              <a:rPr lang="en-US" sz="1800" dirty="0">
                <a:solidFill>
                  <a:srgbClr val="000000"/>
                </a:solidFill>
                <a:latin typeface="Arial" pitchFamily="34" charset="0"/>
                <a:ea typeface="Arial" pitchFamily="34" charset="-122"/>
                <a:cs typeface="Arial" pitchFamily="34" charset="-120"/>
              </a:rPr>
              <a:t> Gaia-X, an international non-profit association under Belgian law, founded in 2021 to link independent cloud providers</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Public capacity:</a:t>
            </a:r>
            <a:r>
              <a:rPr lang="en-US" sz="1800" dirty="0">
                <a:solidFill>
                  <a:srgbClr val="000000"/>
                </a:solidFill>
                <a:latin typeface="Arial" pitchFamily="34" charset="0"/>
                <a:ea typeface="Arial" pitchFamily="34" charset="-122"/>
                <a:cs typeface="Arial" pitchFamily="34" charset="-120"/>
              </a:rPr>
              <a:t> South Africa's 2021 draft data and cloud policy proposed a state computing center, linked by a state network company; the 2024 policy dropped both</a:t>
            </a:r>
            <a:endParaRPr lang="en-US" sz="18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EU Data Act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CMA (31 Mar 2026)</a:t>
            </a:r>
            <a:r>
              <a:rPr lang="en-US" sz="1000" dirty="0">
                <a:solidFill>
                  <a:srgbClr val="66717C"/>
                </a:solidFill>
                <a:latin typeface="Arial" pitchFamily="34" charset="0"/>
                <a:ea typeface="Arial" pitchFamily="34" charset="-122"/>
                <a:cs typeface="Arial" pitchFamily="34" charset="-120"/>
              </a:rPr>
              <a:t>; Anthropic (</a:t>
            </a:r>
            <a:r>
              <a:rPr lang="en-US" sz="1000" u="sng" dirty="0">
                <a:solidFill>
                  <a:srgbClr val="66717C"/>
                </a:solidFill>
                <a:latin typeface="Arial" pitchFamily="34" charset="0"/>
                <a:ea typeface="Arial" pitchFamily="34" charset="-122"/>
                <a:cs typeface="Arial" pitchFamily="34" charset="-120"/>
                <a:hlinkClick r:id="rId5"/>
              </a:rPr>
              <a:t>2024</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Linux Foundation (2025)</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Gaia-X</a:t>
            </a:r>
            <a:r>
              <a:rPr lang="en-US" sz="1000" dirty="0">
                <a:solidFill>
                  <a:srgbClr val="66717C"/>
                </a:solidFill>
                <a:latin typeface="Arial" pitchFamily="34" charset="0"/>
                <a:ea typeface="Arial" pitchFamily="34" charset="-122"/>
                <a:cs typeface="Arial" pitchFamily="34" charset="-120"/>
              </a:rPr>
              <a:t>; DCDT (</a:t>
            </a:r>
            <a:r>
              <a:rPr lang="en-US" sz="1000" u="sng" dirty="0">
                <a:solidFill>
                  <a:srgbClr val="66717C"/>
                </a:solidFill>
                <a:latin typeface="Arial" pitchFamily="34" charset="0"/>
                <a:ea typeface="Arial" pitchFamily="34" charset="-122"/>
                <a:cs typeface="Arial" pitchFamily="34" charset="-120"/>
                <a:hlinkClick r:id="rId9"/>
              </a:rPr>
              <a:t>2021 draft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10"/>
              </a:rPr>
              <a:t>2024 policy</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62</a:t>
            </a:r>
            <a:endParaRPr lang="en-US" sz="1000" dirty="0"/>
          </a:p>
        </p:txBody>
      </p:sp>
      <p:sp>
        <p:nvSpPr>
          <p:cNvPr id="3" name="Text 1"/>
          <p:cNvSpPr txBox="1"/>
          <p:nvPr/>
        </p:nvSpPr>
        <p:spPr>
          <a:xfrm>
            <a:off x="685800" y="2331720"/>
            <a:ext cx="10820095" cy="1188720"/>
          </a:xfrm>
          <a:prstGeom prst="rect">
            <a:avLst/>
          </a:prstGeom>
          <a:noFill/>
          <a:ln/>
        </p:spPr>
        <p:txBody>
          <a:bodyPr wrap="square" lIns="0" tIns="0" rIns="0" bIns="0" rtlCol="0" anchor="ctr"/>
          <a:lstStyle/>
          <a:p>
            <a:pPr marL="0" indent="0" algn="ctr">
              <a:buNone/>
            </a:pPr>
            <a:r>
              <a:rPr lang="en-US" sz="4800" dirty="0">
                <a:solidFill>
                  <a:srgbClr val="C0562B"/>
                </a:solidFill>
                <a:latin typeface="Georgia" pitchFamily="34" charset="0"/>
                <a:ea typeface="Georgia" pitchFamily="34" charset="-122"/>
                <a:cs typeface="Georgia" pitchFamily="34" charset="-120"/>
              </a:rPr>
              <a:t>Theory</a:t>
            </a:r>
            <a:endParaRPr lang="en-US" sz="4800" dirty="0"/>
          </a:p>
        </p:txBody>
      </p:sp>
      <p:sp>
        <p:nvSpPr>
          <p:cNvPr id="4" name="Text 2"/>
          <p:cNvSpPr txBox="1"/>
          <p:nvPr/>
        </p:nvSpPr>
        <p:spPr>
          <a:xfrm>
            <a:off x="685800" y="3611880"/>
            <a:ext cx="10820095" cy="731520"/>
          </a:xfrm>
          <a:prstGeom prst="rect">
            <a:avLst/>
          </a:prstGeom>
          <a:noFill/>
          <a:ln/>
        </p:spPr>
        <p:txBody>
          <a:bodyPr wrap="square" lIns="0" tIns="0" rIns="0" bIns="0" rtlCol="0" anchor="t"/>
          <a:lstStyle/>
          <a:p>
            <a:pPr marL="0" indent="0" algn="ctr">
              <a:buNone/>
            </a:pPr>
            <a:r>
              <a:rPr lang="en-US" sz="2400" dirty="0">
                <a:solidFill>
                  <a:srgbClr val="145A2D"/>
                </a:solidFill>
                <a:latin typeface="Arial" pitchFamily="34" charset="0"/>
                <a:ea typeface="Arial" pitchFamily="34" charset="-122"/>
                <a:cs typeface="Arial" pitchFamily="34" charset="-120"/>
              </a:rPr>
              <a:t>A new mode of production? A new regime of accumulation?</a:t>
            </a:r>
            <a:endParaRPr lang="en-US"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200" b="1" dirty="0">
                <a:solidFill>
                  <a:srgbClr val="C0562B"/>
                </a:solidFill>
                <a:latin typeface="Georgia" pitchFamily="34" charset="0"/>
                <a:ea typeface="Georgia" pitchFamily="34" charset="-122"/>
                <a:cs typeface="Georgia" pitchFamily="34" charset="-120"/>
              </a:rPr>
              <a:t>Classical Economics: shared infrastructure, sold as an annuity, earning interest</a:t>
            </a:r>
            <a:endParaRPr lang="en-US" sz="2200" dirty="0"/>
          </a:p>
        </p:txBody>
      </p:sp>
      <p:sp>
        <p:nvSpPr>
          <p:cNvPr id="3" name="Text 1"/>
          <p:cNvSpPr txBox="1"/>
          <p:nvPr/>
        </p:nvSpPr>
        <p:spPr>
          <a:xfrm>
            <a:off x="685800" y="1150251"/>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Three ideas behind Harvey and Marx's ‘fixed capital of an independent kind’</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63</a:t>
            </a:r>
            <a:endParaRPr lang="en-US" sz="1000" dirty="0"/>
          </a:p>
        </p:txBody>
      </p:sp>
      <p:sp>
        <p:nvSpPr>
          <p:cNvPr id="5" name="Text 3"/>
          <p:cNvSpPr txBox="1"/>
          <p:nvPr/>
        </p:nvSpPr>
        <p:spPr>
          <a:xfrm>
            <a:off x="685800" y="1828800"/>
            <a:ext cx="9601200" cy="3657600"/>
          </a:xfrm>
          <a:prstGeom prst="rect">
            <a:avLst/>
          </a:prstGeom>
          <a:noFill/>
          <a:ln/>
        </p:spPr>
        <p:txBody>
          <a:bodyPr wrap="square" lIns="0" tIns="0" rIns="0" bIns="0" rtlCol="0" anchor="t"/>
          <a:lstStyle/>
          <a:p>
            <a:pPr marL="342900" indent="-342900">
              <a:spcAft>
                <a:spcPts val="1700"/>
              </a:spcAft>
              <a:buSzPct val="100000"/>
              <a:buFont typeface="+mj-lt"/>
              <a:buAutoNum type="arabicPeriod"/>
            </a:pPr>
            <a:r>
              <a:rPr lang="en-US" sz="1800" b="1" dirty="0">
                <a:solidFill>
                  <a:srgbClr val="000000"/>
                </a:solidFill>
                <a:latin typeface="Arial" pitchFamily="34" charset="0"/>
                <a:ea typeface="Arial" pitchFamily="34" charset="-122"/>
                <a:cs typeface="Arial" pitchFamily="34" charset="-120"/>
              </a:rPr>
              <a:t>Infrastructure:</a:t>
            </a:r>
            <a:r>
              <a:rPr lang="en-US" sz="1800" dirty="0">
                <a:solidFill>
                  <a:srgbClr val="000000"/>
                </a:solidFill>
                <a:latin typeface="Arial" pitchFamily="34" charset="0"/>
                <a:ea typeface="Arial" pitchFamily="34" charset="-122"/>
                <a:cs typeface="Arial" pitchFamily="34" charset="-120"/>
              </a:rPr>
              <a:t> roads, canals and railways are ‘general conditions of production’, used by many firms in common; capital takes them over from the state only with ‘the highest development of production founded on capital’ </a:t>
            </a:r>
            <a:r>
              <a:rPr lang="en-US" sz="1800" i="1" dirty="0">
                <a:solidFill>
                  <a:srgbClr val="000000"/>
                </a:solidFill>
                <a:latin typeface="Arial" pitchFamily="34" charset="0"/>
                <a:ea typeface="Arial" pitchFamily="34" charset="-122"/>
                <a:cs typeface="Arial" pitchFamily="34" charset="-120"/>
              </a:rPr>
              <a:t>(Grundrisse, pp.530–31)</a:t>
            </a:r>
            <a:endParaRPr lang="en-US" sz="1800" dirty="0"/>
          </a:p>
          <a:p>
            <a:pPr marL="342900" indent="-342900">
              <a:spcAft>
                <a:spcPts val="1700"/>
              </a:spcAft>
              <a:buSzPct val="100000"/>
              <a:buFont typeface="+mj-lt"/>
              <a:buAutoNum type="arabicPeriod"/>
            </a:pPr>
            <a:r>
              <a:rPr lang="en-US" sz="1800" b="1" dirty="0">
                <a:solidFill>
                  <a:srgbClr val="000000"/>
                </a:solidFill>
                <a:latin typeface="Arial" pitchFamily="34" charset="0"/>
                <a:ea typeface="Arial" pitchFamily="34" charset="-122"/>
                <a:cs typeface="Arial" pitchFamily="34" charset="-120"/>
              </a:rPr>
              <a:t>Annuity</a:t>
            </a:r>
            <a:r>
              <a:rPr lang="en-US" sz="1800" dirty="0">
                <a:solidFill>
                  <a:srgbClr val="000000"/>
                </a:solidFill>
                <a:latin typeface="Arial" pitchFamily="34" charset="0"/>
                <a:ea typeface="Arial" pitchFamily="34" charset="-122"/>
                <a:cs typeface="Arial" pitchFamily="34" charset="-120"/>
              </a:rPr>
              <a:t> </a:t>
            </a:r>
            <a:r>
              <a:rPr lang="en-US" sz="1800" i="1" dirty="0">
                <a:solidFill>
                  <a:srgbClr val="000000"/>
                </a:solidFill>
                <a:latin typeface="Arial" pitchFamily="34" charset="0"/>
                <a:ea typeface="Arial" pitchFamily="34" charset="-122"/>
                <a:cs typeface="Arial" pitchFamily="34" charset="-120"/>
              </a:rPr>
              <a:t>(a stream of regular payments)</a:t>
            </a:r>
            <a:r>
              <a:rPr lang="en-US" sz="1800" dirty="0">
                <a:solidFill>
                  <a:srgbClr val="000000"/>
                </a:solidFill>
                <a:latin typeface="Arial" pitchFamily="34" charset="0"/>
                <a:ea typeface="Arial" pitchFamily="34" charset="-122"/>
                <a:cs typeface="Arial" pitchFamily="34" charset="-120"/>
              </a:rPr>
              <a:t>: sold by installments rather than all at once, infrastructure earns like interest: its value returns ‘in the form of an annuity, where interest represents the surplus value and the annuity the successive return of the value advanced’ </a:t>
            </a:r>
            <a:r>
              <a:rPr lang="en-US" sz="1800" i="1" dirty="0">
                <a:solidFill>
                  <a:srgbClr val="000000"/>
                </a:solidFill>
                <a:latin typeface="Arial" pitchFamily="34" charset="0"/>
                <a:ea typeface="Arial" pitchFamily="34" charset="-122"/>
                <a:cs typeface="Arial" pitchFamily="34" charset="-120"/>
              </a:rPr>
              <a:t>(Grundrisse, p.723)</a:t>
            </a:r>
            <a:endParaRPr lang="en-US" sz="1800" dirty="0"/>
          </a:p>
          <a:p>
            <a:pPr marL="342900" indent="-342900">
              <a:spcAft>
                <a:spcPts val="1700"/>
              </a:spcAft>
              <a:buSzPct val="100000"/>
              <a:buFont typeface="+mj-lt"/>
              <a:buAutoNum type="arabicPeriod"/>
            </a:pPr>
            <a:r>
              <a:rPr lang="en-US" sz="1800" b="1" dirty="0">
                <a:solidFill>
                  <a:srgbClr val="000000"/>
                </a:solidFill>
                <a:latin typeface="Arial" pitchFamily="34" charset="0"/>
                <a:ea typeface="Arial" pitchFamily="34" charset="-122"/>
                <a:cs typeface="Arial" pitchFamily="34" charset="-120"/>
              </a:rPr>
              <a:t>Profit rate:</a:t>
            </a:r>
            <a:r>
              <a:rPr lang="en-US" sz="1800" dirty="0">
                <a:solidFill>
                  <a:srgbClr val="000000"/>
                </a:solidFill>
                <a:latin typeface="Arial" pitchFamily="34" charset="0"/>
                <a:ea typeface="Arial" pitchFamily="34" charset="-122"/>
                <a:cs typeface="Arial" pitchFamily="34" charset="-120"/>
              </a:rPr>
              <a:t> such undertakings ‘are still possible if they yield bare interest, and this is one of the causes, stemming the fall of the general rate of profit’ </a:t>
            </a:r>
            <a:r>
              <a:rPr lang="en-US" sz="1800" i="1" dirty="0">
                <a:solidFill>
                  <a:srgbClr val="000000"/>
                </a:solidFill>
                <a:latin typeface="Arial" pitchFamily="34" charset="0"/>
                <a:ea typeface="Arial" pitchFamily="34" charset="-122"/>
                <a:cs typeface="Arial" pitchFamily="34" charset="-120"/>
              </a:rPr>
              <a:t>(Grundrisse, Notebook V)</a:t>
            </a:r>
            <a:r>
              <a:rPr lang="en-US" sz="1800" dirty="0">
                <a:solidFill>
                  <a:srgbClr val="000000"/>
                </a:solidFill>
                <a:latin typeface="Arial" pitchFamily="34" charset="0"/>
                <a:ea typeface="Arial" pitchFamily="34" charset="-122"/>
                <a:cs typeface="Arial" pitchFamily="34" charset="-120"/>
              </a:rPr>
              <a:t>; firms using shared infrastructure advance less capital, so their profit rates can rise </a:t>
            </a:r>
            <a:r>
              <a:rPr lang="en-US" sz="1800" i="1" dirty="0">
                <a:solidFill>
                  <a:srgbClr val="000000"/>
                </a:solidFill>
                <a:latin typeface="Arial" pitchFamily="34" charset="0"/>
                <a:ea typeface="Arial" pitchFamily="34" charset="-122"/>
                <a:cs typeface="Arial" pitchFamily="34" charset="-120"/>
              </a:rPr>
              <a:t>(Harvey)</a:t>
            </a:r>
            <a:endParaRPr lang="en-US" sz="1800" dirty="0"/>
          </a:p>
        </p:txBody>
      </p:sp>
      <p:sp>
        <p:nvSpPr>
          <p:cNvPr id="6" name="Text 4"/>
          <p:cNvSpPr txBox="1"/>
          <p:nvPr/>
        </p:nvSpPr>
        <p:spPr>
          <a:xfrm>
            <a:off x="685800" y="5532120"/>
            <a:ext cx="9601200" cy="457200"/>
          </a:xfrm>
          <a:prstGeom prst="rect">
            <a:avLst/>
          </a:prstGeom>
          <a:noFill/>
          <a:ln/>
        </p:spPr>
        <p:txBody>
          <a:bodyPr wrap="square" lIns="0" tIns="0" rIns="0" bIns="0" rtlCol="0" anchor="t"/>
          <a:lstStyle/>
          <a:p>
            <a:pPr marL="0" indent="0">
              <a:buNone/>
            </a:pPr>
            <a:r>
              <a:rPr lang="en-US" sz="1900" dirty="0">
                <a:solidFill>
                  <a:srgbClr val="000000"/>
                </a:solidFill>
                <a:latin typeface="Arial" pitchFamily="34" charset="0"/>
                <a:ea typeface="Arial" pitchFamily="34" charset="-122"/>
                <a:cs typeface="Arial" pitchFamily="34" charset="-120"/>
              </a:rPr>
              <a:t>The cloud fits all three, but its owners appear to earn more than ‘bare interest’.</a:t>
            </a:r>
            <a:endParaRPr lang="en-US" sz="19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Marx, Grundrisse, </a:t>
            </a:r>
            <a:r>
              <a:rPr lang="en-US" sz="1000" u="sng" dirty="0">
                <a:solidFill>
                  <a:srgbClr val="66717C"/>
                </a:solidFill>
                <a:latin typeface="Arial" pitchFamily="34" charset="0"/>
                <a:ea typeface="Arial" pitchFamily="34" charset="-122"/>
                <a:cs typeface="Arial" pitchFamily="34" charset="-120"/>
                <a:hlinkClick r:id="rId3"/>
              </a:rPr>
              <a:t>Notebooks V</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4"/>
              </a:rPr>
              <a:t>VII</a:t>
            </a:r>
            <a:r>
              <a:rPr lang="en-US" sz="1000" dirty="0">
                <a:solidFill>
                  <a:srgbClr val="66717C"/>
                </a:solidFill>
                <a:latin typeface="Arial" pitchFamily="34" charset="0"/>
                <a:ea typeface="Arial" pitchFamily="34" charset="-122"/>
                <a:cs typeface="Arial" pitchFamily="34" charset="-120"/>
              </a:rPr>
              <a:t> (Penguin pp.530–31, 723); Capital Vol. 3, </a:t>
            </a:r>
            <a:r>
              <a:rPr lang="en-US" sz="1000" u="sng" dirty="0">
                <a:solidFill>
                  <a:srgbClr val="66717C"/>
                </a:solidFill>
                <a:latin typeface="Arial" pitchFamily="34" charset="0"/>
                <a:ea typeface="Arial" pitchFamily="34" charset="-122"/>
                <a:cs typeface="Arial" pitchFamily="34" charset="-120"/>
                <a:hlinkClick r:id="rId5"/>
              </a:rPr>
              <a:t>chs 21</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6"/>
              </a:rPr>
              <a:t>27</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Harvey, The Limits to Capital (Verso 2006), ch. 8, pp.226–229</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600" b="1" dirty="0">
                <a:solidFill>
                  <a:srgbClr val="C0562B"/>
                </a:solidFill>
                <a:latin typeface="Georgia" pitchFamily="34" charset="0"/>
                <a:ea typeface="Georgia" pitchFamily="34" charset="-122"/>
                <a:cs typeface="Georgia" pitchFamily="34" charset="-120"/>
              </a:rPr>
              <a:t>Regime of accumulation? A basis for one, not yet a regime</a:t>
            </a:r>
            <a:endParaRPr lang="en-US" sz="2600" dirty="0"/>
          </a:p>
        </p:txBody>
      </p:sp>
      <p:sp>
        <p:nvSpPr>
          <p:cNvPr id="3" name="Text 1"/>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65</a:t>
            </a:r>
            <a:endParaRPr lang="en-US" sz="1000" dirty="0"/>
          </a:p>
        </p:txBody>
      </p:sp>
      <p:sp>
        <p:nvSpPr>
          <p:cNvPr id="4" name="Text 2"/>
          <p:cNvSpPr txBox="1"/>
          <p:nvPr/>
        </p:nvSpPr>
        <p:spPr>
          <a:xfrm>
            <a:off x="685800" y="1920240"/>
            <a:ext cx="9601200" cy="2560320"/>
          </a:xfrm>
          <a:prstGeom prst="rect">
            <a:avLst/>
          </a:prstGeom>
          <a:noFill/>
          <a:ln/>
        </p:spPr>
        <p:txBody>
          <a:bodyPr wrap="square" lIns="0" tIns="0" rIns="0" bIns="0" rtlCol="0" anchor="t"/>
          <a:lstStyle/>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Definition:</a:t>
            </a:r>
            <a:r>
              <a:rPr lang="en-US" sz="2000" dirty="0">
                <a:solidFill>
                  <a:srgbClr val="000000"/>
                </a:solidFill>
                <a:latin typeface="Arial" pitchFamily="34" charset="0"/>
                <a:ea typeface="Arial" pitchFamily="34" charset="-122"/>
                <a:cs typeface="Arial" pitchFamily="34" charset="-120"/>
              </a:rPr>
              <a:t> regularities in production, investment, distribution and demand that keep accumulation on a coherent path for decades.</a:t>
            </a:r>
            <a:endParaRPr lang="en-US" sz="2000" dirty="0"/>
          </a:p>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Already present:</a:t>
            </a:r>
            <a:r>
              <a:rPr lang="en-US" sz="2000" dirty="0">
                <a:solidFill>
                  <a:srgbClr val="000000"/>
                </a:solidFill>
                <a:latin typeface="Arial" pitchFamily="34" charset="0"/>
                <a:ea typeface="Arial" pitchFamily="34" charset="-122"/>
                <a:cs typeface="Arial" pitchFamily="34" charset="-120"/>
              </a:rPr>
              <a:t> a new norm of production </a:t>
            </a:r>
            <a:r>
              <a:rPr lang="en-US" sz="2000" i="1" dirty="0">
                <a:solidFill>
                  <a:srgbClr val="000000"/>
                </a:solidFill>
                <a:latin typeface="Arial" pitchFamily="34" charset="0"/>
                <a:ea typeface="Arial" pitchFamily="34" charset="-122"/>
                <a:cs typeface="Arial" pitchFamily="34" charset="-120"/>
              </a:rPr>
              <a:t>(computing is bought as a service, not owned)</a:t>
            </a:r>
            <a:r>
              <a:rPr lang="en-US" sz="2000" dirty="0">
                <a:solidFill>
                  <a:srgbClr val="000000"/>
                </a:solidFill>
                <a:latin typeface="Arial" pitchFamily="34" charset="0"/>
                <a:ea typeface="Arial" pitchFamily="34" charset="-122"/>
                <a:cs typeface="Arial" pitchFamily="34" charset="-120"/>
              </a:rPr>
              <a:t> and a long horizon for investment.</a:t>
            </a:r>
            <a:endParaRPr lang="en-US" sz="2000" dirty="0"/>
          </a:p>
        </p:txBody>
      </p:sp>
      <p:sp>
        <p:nvSpPr>
          <p:cNvPr id="5" name="Text 3"/>
          <p:cNvSpPr txBox="1"/>
          <p:nvPr/>
        </p:nvSpPr>
        <p:spPr>
          <a:xfrm>
            <a:off x="685800" y="4754880"/>
            <a:ext cx="9601200" cy="73152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For now, demand comes from investment and finance </a:t>
            </a:r>
            <a:r>
              <a:rPr lang="en-US" sz="2000" i="1" dirty="0">
                <a:solidFill>
                  <a:srgbClr val="000000"/>
                </a:solidFill>
                <a:latin typeface="Arial" pitchFamily="34" charset="0"/>
                <a:ea typeface="Arial" pitchFamily="34" charset="-122"/>
                <a:cs typeface="Arial" pitchFamily="34" charset="-120"/>
              </a:rPr>
              <a:t>(see the leftover slides on demand and circular spending)</a:t>
            </a:r>
            <a:r>
              <a:rPr lang="en-US" sz="2000" dirty="0">
                <a:solidFill>
                  <a:srgbClr val="000000"/>
                </a:solidFill>
                <a:latin typeface="Arial" pitchFamily="34" charset="0"/>
                <a:ea typeface="Arial" pitchFamily="34" charset="-122"/>
                <a:cs typeface="Arial" pitchFamily="34" charset="-120"/>
              </a:rPr>
              <a:t>.</a:t>
            </a:r>
            <a:endParaRPr lang="en-US" sz="2000" dirty="0"/>
          </a:p>
        </p:txBody>
      </p:sp>
      <p:sp>
        <p:nvSpPr>
          <p:cNvPr id="6"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Aglietta (1979)</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4"/>
              </a:rPr>
              <a:t>Boyer (1990)</a:t>
            </a:r>
            <a:r>
              <a:rPr lang="en-US" sz="1000" dirty="0">
                <a:solidFill>
                  <a:srgbClr val="66717C"/>
                </a:solidFill>
                <a:latin typeface="Arial" pitchFamily="34" charset="0"/>
                <a:ea typeface="Arial" pitchFamily="34" charset="-122"/>
                <a:cs typeface="Arial" pitchFamily="34" charset="-120"/>
              </a:rPr>
              <a:t>, pp.35–36; </a:t>
            </a:r>
            <a:r>
              <a:rPr lang="en-US" sz="1000" u="sng" dirty="0">
                <a:solidFill>
                  <a:srgbClr val="66717C"/>
                </a:solidFill>
                <a:latin typeface="Arial" pitchFamily="34" charset="0"/>
                <a:ea typeface="Arial" pitchFamily="34" charset="-122"/>
                <a:cs typeface="Arial" pitchFamily="34" charset="-120"/>
                <a:hlinkClick r:id="rId5"/>
              </a:rPr>
              <a:t>Brenner and Glick (1991), New Left Review I/188</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1452004"/>
            <a:ext cx="10820095" cy="594360"/>
          </a:xfrm>
          <a:prstGeom prst="rect">
            <a:avLst/>
          </a:prstGeom>
          <a:noFill/>
          <a:ln/>
        </p:spPr>
        <p:txBody>
          <a:bodyPr wrap="square" lIns="0" tIns="0" rIns="0" bIns="0" rtlCol="0" anchor="t"/>
          <a:lstStyle/>
          <a:p>
            <a:pPr marL="0" indent="0" algn="ctr">
              <a:buNone/>
            </a:pPr>
            <a:r>
              <a:rPr lang="en-US" sz="3200" b="1" dirty="0">
                <a:solidFill>
                  <a:srgbClr val="C0562B"/>
                </a:solidFill>
                <a:latin typeface="Georgia" pitchFamily="34" charset="0"/>
                <a:ea typeface="Georgia" pitchFamily="34" charset="-122"/>
                <a:cs typeface="Georgia" pitchFamily="34" charset="-120"/>
              </a:rPr>
              <a:t>Leftover slides</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endParaRPr lang="en-US" sz="19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800" b="1" dirty="0">
                <a:solidFill>
                  <a:srgbClr val="C0562B"/>
                </a:solidFill>
                <a:latin typeface="Georgia" pitchFamily="34" charset="0"/>
                <a:ea typeface="Georgia" pitchFamily="34" charset="-122"/>
                <a:cs typeface="Georgia" pitchFamily="34" charset="-120"/>
              </a:rPr>
              <a:t>AWS: a small share of sales, most of Amazon's profit</a:t>
            </a:r>
            <a:endParaRPr lang="en-US" sz="28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18% of Amazon's sales and 57% of its operating income in 2025</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56</a:t>
            </a:r>
            <a:endParaRPr lang="en-US" sz="1000" dirty="0"/>
          </a:p>
        </p:txBody>
      </p:sp>
      <p:sp>
        <p:nvSpPr>
          <p:cNvPr id="5" name="Text 3"/>
          <p:cNvSpPr txBox="1"/>
          <p:nvPr/>
        </p:nvSpPr>
        <p:spPr>
          <a:xfrm>
            <a:off x="685800" y="1874520"/>
            <a:ext cx="713232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AWS segment operating income, $ billion</a:t>
            </a:r>
            <a:endParaRPr lang="en-US" sz="1500" dirty="0"/>
          </a:p>
        </p:txBody>
      </p:sp>
      <p:graphicFrame>
        <p:nvGraphicFramePr>
          <p:cNvPr id="6" name="Chart 0"/>
          <p:cNvGraphicFramePr/>
          <p:nvPr/>
        </p:nvGraphicFramePr>
        <p:xfrm>
          <a:off x="685800" y="2194560"/>
          <a:ext cx="713232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8229600" y="224028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57%</a:t>
            </a:r>
            <a:r>
              <a:rPr lang="en-US" sz="1800" dirty="0">
                <a:solidFill>
                  <a:srgbClr val="000000"/>
                </a:solidFill>
                <a:latin typeface="Arial" pitchFamily="34" charset="0"/>
                <a:ea typeface="Arial" pitchFamily="34" charset="-122"/>
                <a:cs typeface="Arial" pitchFamily="34" charset="-120"/>
              </a:rPr>
              <a:t> of Amazon's operating income came from AWS in 2025, on 18% of its sales</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Profit margins:</a:t>
            </a:r>
            <a:r>
              <a:rPr lang="en-US" sz="1800" dirty="0">
                <a:solidFill>
                  <a:srgbClr val="000000"/>
                </a:solidFill>
                <a:latin typeface="Arial" pitchFamily="34" charset="0"/>
                <a:ea typeface="Arial" pitchFamily="34" charset="-122"/>
                <a:cs typeface="Arial" pitchFamily="34" charset="-120"/>
              </a:rPr>
              <a:t> AWS 39%, Google Cloud 36% </a:t>
            </a:r>
            <a:r>
              <a:rPr lang="en-US" sz="1800" i="1" dirty="0">
                <a:solidFill>
                  <a:srgbClr val="000000"/>
                </a:solidFill>
                <a:latin typeface="Arial" pitchFamily="34" charset="0"/>
                <a:ea typeface="Arial" pitchFamily="34" charset="-122"/>
                <a:cs typeface="Arial" pitchFamily="34" charset="-120"/>
              </a:rPr>
              <a:t>(segment operating margins, Q2 2026)</a:t>
            </a:r>
            <a:endParaRPr lang="en-US" sz="18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Amazon 10-Ks FY2016–FY2025</a:t>
            </a:r>
            <a:r>
              <a:rPr lang="en-US" sz="1000" dirty="0">
                <a:solidFill>
                  <a:srgbClr val="66717C"/>
                </a:solidFill>
                <a:latin typeface="Arial" pitchFamily="34" charset="0"/>
                <a:ea typeface="Arial" pitchFamily="34" charset="-122"/>
                <a:cs typeface="Arial" pitchFamily="34" charset="-120"/>
              </a:rPr>
              <a:t>, segment note (restated basis); </a:t>
            </a:r>
            <a:r>
              <a:rPr lang="en-US" sz="1000" u="sng" dirty="0">
                <a:solidFill>
                  <a:srgbClr val="66717C"/>
                </a:solidFill>
                <a:latin typeface="Arial" pitchFamily="34" charset="0"/>
                <a:ea typeface="Arial" pitchFamily="34" charset="-122"/>
                <a:cs typeface="Arial" pitchFamily="34" charset="-120"/>
                <a:hlinkClick r:id="rId5"/>
              </a:rPr>
              <a:t>Amazon</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6"/>
              </a:rPr>
              <a:t>Alphabet Q2 2026 earnings releases (8-K Ex-99.1)</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400" b="1" dirty="0">
                <a:solidFill>
                  <a:srgbClr val="C0562B"/>
                </a:solidFill>
                <a:latin typeface="Georgia" pitchFamily="34" charset="0"/>
                <a:ea typeface="Georgia" pitchFamily="34" charset="-122"/>
                <a:cs typeface="Georgia" pitchFamily="34" charset="-120"/>
              </a:rPr>
              <a:t>Filings: asset-light user firms, asset-heavy cloud providers</a:t>
            </a:r>
            <a:endParaRPr lang="en-US" sz="24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Company filings show the two layers side by side</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67</a:t>
            </a:r>
            <a:endParaRPr lang="en-US" sz="1000" dirty="0"/>
          </a:p>
        </p:txBody>
      </p:sp>
      <p:graphicFrame>
        <p:nvGraphicFramePr>
          <p:cNvPr id="5" name="Chart 0"/>
          <p:cNvGraphicFramePr/>
          <p:nvPr/>
        </p:nvGraphicFramePr>
        <p:xfrm>
          <a:off x="685800" y="2011680"/>
          <a:ext cx="713232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8229600" y="237744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Leaving AWS:</a:t>
            </a:r>
            <a:r>
              <a:rPr lang="en-US" sz="1800" dirty="0">
                <a:solidFill>
                  <a:srgbClr val="000000"/>
                </a:solidFill>
                <a:latin typeface="Arial" pitchFamily="34" charset="0"/>
                <a:ea typeface="Arial" pitchFamily="34" charset="-122"/>
                <a:cs typeface="Arial" pitchFamily="34" charset="-120"/>
              </a:rPr>
              <a:t> Dropbox moved most user data off AWS onto its own infrastructure in 2015–16</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Its gross margin rose from 33% </a:t>
            </a:r>
            <a:r>
              <a:rPr lang="en-US" sz="1800" i="1" dirty="0">
                <a:solidFill>
                  <a:srgbClr val="000000"/>
                </a:solidFill>
                <a:latin typeface="Arial" pitchFamily="34" charset="0"/>
                <a:ea typeface="Arial" pitchFamily="34" charset="-122"/>
                <a:cs typeface="Arial" pitchFamily="34" charset="-120"/>
              </a:rPr>
              <a:t>(2015)</a:t>
            </a:r>
            <a:r>
              <a:rPr lang="en-US" sz="1800" dirty="0">
                <a:solidFill>
                  <a:srgbClr val="000000"/>
                </a:solidFill>
                <a:latin typeface="Arial" pitchFamily="34" charset="0"/>
                <a:ea typeface="Arial" pitchFamily="34" charset="-122"/>
                <a:cs typeface="Arial" pitchFamily="34" charset="-120"/>
              </a:rPr>
              <a:t> to 67% </a:t>
            </a:r>
            <a:r>
              <a:rPr lang="en-US" sz="1800" i="1" dirty="0">
                <a:solidFill>
                  <a:srgbClr val="000000"/>
                </a:solidFill>
                <a:latin typeface="Arial" pitchFamily="34" charset="0"/>
                <a:ea typeface="Arial" pitchFamily="34" charset="-122"/>
                <a:cs typeface="Arial" pitchFamily="34" charset="-120"/>
              </a:rPr>
              <a:t>(2017)</a:t>
            </a:r>
            <a:endParaRPr lang="en-US" sz="1800" dirty="0"/>
          </a:p>
        </p:txBody>
      </p:sp>
      <p:sp>
        <p:nvSpPr>
          <p:cNvPr id="7"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Snowflake 10-K FY2026</a:t>
            </a:r>
            <a:r>
              <a:rPr lang="en-US" sz="1000" dirty="0">
                <a:solidFill>
                  <a:srgbClr val="66717C"/>
                </a:solidFill>
                <a:latin typeface="Arial" pitchFamily="34" charset="0"/>
                <a:ea typeface="Arial" pitchFamily="34" charset="-122"/>
                <a:cs typeface="Arial" pitchFamily="34" charset="-120"/>
              </a:rPr>
              <a:t> (fiscal year to 31 Jan 2026); </a:t>
            </a:r>
            <a:r>
              <a:rPr lang="en-US" sz="1000" u="sng" dirty="0">
                <a:solidFill>
                  <a:srgbClr val="66717C"/>
                </a:solidFill>
                <a:latin typeface="Arial" pitchFamily="34" charset="0"/>
                <a:ea typeface="Arial" pitchFamily="34" charset="-122"/>
                <a:cs typeface="Arial" pitchFamily="34" charset="-120"/>
                <a:hlinkClick r:id="rId5"/>
              </a:rPr>
              <a:t>Amazon 10-K FY2025</a:t>
            </a:r>
            <a:r>
              <a:rPr lang="en-US" sz="1000" dirty="0">
                <a:solidFill>
                  <a:srgbClr val="66717C"/>
                </a:solidFill>
                <a:latin typeface="Arial" pitchFamily="34" charset="0"/>
                <a:ea typeface="Arial" pitchFamily="34" charset="-122"/>
                <a:cs typeface="Arial" pitchFamily="34" charset="-120"/>
              </a:rPr>
              <a:t>, segment note (AWS net additions to property and equipment); </a:t>
            </a:r>
            <a:r>
              <a:rPr lang="en-US" sz="1000" u="sng" dirty="0">
                <a:solidFill>
                  <a:srgbClr val="66717C"/>
                </a:solidFill>
                <a:latin typeface="Arial" pitchFamily="34" charset="0"/>
                <a:ea typeface="Arial" pitchFamily="34" charset="-122"/>
                <a:cs typeface="Arial" pitchFamily="34" charset="-120"/>
                <a:hlinkClick r:id="rId6"/>
              </a:rPr>
              <a:t>Dropbox S-1 (Feb 2018)</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300" b="1" dirty="0">
                <a:solidFill>
                  <a:srgbClr val="C0562B"/>
                </a:solidFill>
                <a:latin typeface="Georgia" pitchFamily="34" charset="0"/>
                <a:ea typeface="Georgia" pitchFamily="34" charset="-122"/>
                <a:cs typeface="Georgia" pitchFamily="34" charset="-120"/>
              </a:rPr>
              <a:t>Capital stock: computers concentrate in internet and data firms</a:t>
            </a:r>
            <a:endParaRPr lang="en-US" sz="23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Firms in data processing, hosting, internet publishing and web search </a:t>
            </a:r>
            <a:r>
              <a:rPr lang="en-US" sz="1900" i="1" dirty="0">
                <a:solidFill>
                  <a:srgbClr val="145A2D"/>
                </a:solidFill>
                <a:latin typeface="Arial" pitchFamily="34" charset="0"/>
                <a:ea typeface="Arial" pitchFamily="34" charset="-122"/>
                <a:cs typeface="Arial" pitchFamily="34" charset="-120"/>
              </a:rPr>
              <a:t>(NAICS 518–519)</a:t>
            </a:r>
            <a:r>
              <a:rPr lang="en-US" sz="1900" dirty="0">
                <a:solidFill>
                  <a:srgbClr val="145A2D"/>
                </a:solidFill>
                <a:latin typeface="Arial" pitchFamily="34" charset="0"/>
                <a:ea typeface="Arial" pitchFamily="34" charset="-122"/>
                <a:cs typeface="Arial" pitchFamily="34" charset="-120"/>
              </a:rPr>
              <a:t> own a quarter of US private-sector computers </a:t>
            </a:r>
            <a:r>
              <a:rPr lang="en-US" sz="1900" i="1" dirty="0">
                <a:solidFill>
                  <a:srgbClr val="145A2D"/>
                </a:solidFill>
                <a:latin typeface="Arial" pitchFamily="34" charset="0"/>
                <a:ea typeface="Arial" pitchFamily="34" charset="-122"/>
                <a:cs typeface="Arial" pitchFamily="34" charset="-120"/>
              </a:rPr>
              <a:t>(by value)</a:t>
            </a:r>
            <a:r>
              <a:rPr lang="en-US" sz="1900" dirty="0">
                <a:solidFill>
                  <a:srgbClr val="145A2D"/>
                </a:solidFill>
                <a:latin typeface="Arial" pitchFamily="34" charset="0"/>
                <a:ea typeface="Arial" pitchFamily="34" charset="-122"/>
                <a:cs typeface="Arial" pitchFamily="34" charset="-120"/>
              </a:rPr>
              <a:t>, up from 1.4% in 2000</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68</a:t>
            </a:r>
            <a:endParaRPr lang="en-US" sz="1000" dirty="0"/>
          </a:p>
        </p:txBody>
      </p:sp>
      <p:sp>
        <p:nvSpPr>
          <p:cNvPr id="5" name="Text 3"/>
          <p:cNvSpPr txBox="1"/>
          <p:nvPr/>
        </p:nvSpPr>
        <p:spPr>
          <a:xfrm>
            <a:off x="685800" y="1828800"/>
            <a:ext cx="7315200" cy="59436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Share of the US current-cost net stock of private computers and peripheral equipment owned by BEA's information and data processing services industry </a:t>
            </a:r>
            <a:r>
              <a:rPr lang="en-US" sz="1500" i="1" dirty="0">
                <a:solidFill>
                  <a:srgbClr val="000000"/>
                </a:solidFill>
                <a:latin typeface="Arial" pitchFamily="34" charset="0"/>
                <a:ea typeface="Arial" pitchFamily="34" charset="-122"/>
                <a:cs typeface="Arial" pitchFamily="34" charset="-120"/>
              </a:rPr>
              <a:t>(NAICS 518–519: hosting and data processing, internet publishing, web search)</a:t>
            </a:r>
            <a:r>
              <a:rPr lang="en-US" sz="1500" dirty="0">
                <a:solidFill>
                  <a:srgbClr val="000000"/>
                </a:solidFill>
                <a:latin typeface="Arial" pitchFamily="34" charset="0"/>
                <a:ea typeface="Arial" pitchFamily="34" charset="-122"/>
                <a:cs typeface="Arial" pitchFamily="34" charset="-120"/>
              </a:rPr>
              <a:t>, %</a:t>
            </a:r>
            <a:endParaRPr lang="en-US" sz="1500" dirty="0"/>
          </a:p>
        </p:txBody>
      </p:sp>
      <p:graphicFrame>
        <p:nvGraphicFramePr>
          <p:cNvPr id="6" name="Chart 0"/>
          <p:cNvGraphicFramePr/>
          <p:nvPr/>
        </p:nvGraphicFramePr>
        <p:xfrm>
          <a:off x="685800" y="2423160"/>
          <a:ext cx="713232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8229600" y="242316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25.6%</a:t>
            </a:r>
            <a:r>
              <a:rPr lang="en-US" sz="1800" dirty="0">
                <a:solidFill>
                  <a:srgbClr val="000000"/>
                </a:solidFill>
                <a:latin typeface="Arial" pitchFamily="34" charset="0"/>
                <a:ea typeface="Arial" pitchFamily="34" charset="-122"/>
                <a:cs typeface="Arial" pitchFamily="34" charset="-120"/>
              </a:rPr>
              <a:t> of that stock in 2025, up from 1.4% in 2000</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$1.21tn</a:t>
            </a:r>
            <a:r>
              <a:rPr lang="en-US" sz="1800" dirty="0">
                <a:solidFill>
                  <a:srgbClr val="000000"/>
                </a:solidFill>
                <a:latin typeface="Arial" pitchFamily="34" charset="0"/>
                <a:ea typeface="Arial" pitchFamily="34" charset="-122"/>
                <a:cs typeface="Arial" pitchFamily="34" charset="-120"/>
              </a:rPr>
              <a:t> net property and equipment of Amazon, Microsoft, Alphabet and Oracle </a:t>
            </a:r>
            <a:r>
              <a:rPr lang="en-US" sz="1800" i="1" dirty="0">
                <a:solidFill>
                  <a:srgbClr val="000000"/>
                </a:solidFill>
                <a:latin typeface="Arial" pitchFamily="34" charset="0"/>
                <a:ea typeface="Arial" pitchFamily="34" charset="-122"/>
                <a:cs typeface="Arial" pitchFamily="34" charset="-120"/>
              </a:rPr>
              <a:t>(whole companies)</a:t>
            </a:r>
            <a:r>
              <a:rPr lang="en-US" sz="1800" dirty="0">
                <a:solidFill>
                  <a:srgbClr val="000000"/>
                </a:solidFill>
                <a:latin typeface="Arial" pitchFamily="34" charset="0"/>
                <a:ea typeface="Arial" pitchFamily="34" charset="-122"/>
                <a:cs typeface="Arial" pitchFamily="34" charset="-120"/>
              </a:rPr>
              <a:t> in 2026, up from $157bn in 2018</a:t>
            </a:r>
            <a:endParaRPr lang="en-US" sz="18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BEA, detailed fixed assets</a:t>
            </a:r>
            <a:r>
              <a:rPr lang="en-US" sz="1000" dirty="0">
                <a:solidFill>
                  <a:srgbClr val="66717C"/>
                </a:solidFill>
                <a:latin typeface="Arial" pitchFamily="34" charset="0"/>
                <a:ea typeface="Arial" pitchFamily="34" charset="-122"/>
                <a:cs typeface="Arial" pitchFamily="34" charset="-120"/>
              </a:rPr>
              <a:t> (30 Sep 2026), industry 5140 (NAICS 518–519); 2026 filings of </a:t>
            </a:r>
            <a:r>
              <a:rPr lang="en-US" sz="1000" u="sng" dirty="0">
                <a:solidFill>
                  <a:srgbClr val="66717C"/>
                </a:solidFill>
                <a:latin typeface="Arial" pitchFamily="34" charset="0"/>
                <a:ea typeface="Arial" pitchFamily="34" charset="-122"/>
                <a:cs typeface="Arial" pitchFamily="34" charset="-120"/>
                <a:hlinkClick r:id="rId5"/>
              </a:rPr>
              <a:t>Amazon</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Microsoft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Alphabet</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8"/>
              </a:rPr>
              <a:t>Oracle</a:t>
            </a:r>
            <a:r>
              <a:rPr lang="en-US" sz="1000" dirty="0">
                <a:solidFill>
                  <a:srgbClr val="66717C"/>
                </a:solidFill>
                <a:latin typeface="Arial" pitchFamily="34" charset="0"/>
                <a:ea typeface="Arial" pitchFamily="34" charset="-122"/>
                <a:cs typeface="Arial" pitchFamily="34" charset="-120"/>
              </a:rPr>
              <a:t> (2018 filings in notes).</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100" b="1" dirty="0">
                <a:solidFill>
                  <a:srgbClr val="C0562B"/>
                </a:solidFill>
                <a:latin typeface="Georgia" pitchFamily="34" charset="0"/>
                <a:ea typeface="Georgia" pitchFamily="34" charset="-122"/>
                <a:cs typeface="Georgia" pitchFamily="34" charset="-120"/>
              </a:rPr>
              <a:t>Sunk costs: cloud providers could not get their money back by exiting</a:t>
            </a:r>
            <a:endParaRPr lang="en-US" sz="21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That deters entry and rewards lock-in</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69</a:t>
            </a:r>
            <a:endParaRPr lang="en-US" sz="1000" dirty="0"/>
          </a:p>
        </p:txBody>
      </p:sp>
      <p:sp>
        <p:nvSpPr>
          <p:cNvPr id="5" name="Text 3"/>
          <p:cNvSpPr txBox="1"/>
          <p:nvPr/>
        </p:nvSpPr>
        <p:spPr>
          <a:xfrm>
            <a:off x="685800" y="1783080"/>
            <a:ext cx="9601200" cy="3657600"/>
          </a:xfrm>
          <a:prstGeom prst="rect">
            <a:avLst/>
          </a:prstGeom>
          <a:noFill/>
          <a:ln/>
        </p:spPr>
        <p:txBody>
          <a:bodyPr wrap="square" lIns="0" tIns="0" rIns="0" bIns="0" rtlCol="0" anchor="t"/>
          <a:lstStyle/>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Short-lived:</a:t>
            </a:r>
            <a:r>
              <a:rPr lang="en-US" sz="1800" dirty="0">
                <a:solidFill>
                  <a:srgbClr val="000000"/>
                </a:solidFill>
                <a:latin typeface="Arial" pitchFamily="34" charset="0"/>
                <a:ea typeface="Arial" pitchFamily="34" charset="-122"/>
                <a:cs typeface="Arial" pitchFamily="34" charset="-120"/>
              </a:rPr>
              <a:t> about two-thirds of Microsoft's capital spending in April–June 2026 went on short-lived assets, mainly CPUs and GPUs </a:t>
            </a:r>
            <a:r>
              <a:rPr lang="en-US" sz="1800" i="1" dirty="0">
                <a:solidFill>
                  <a:srgbClr val="000000"/>
                </a:solidFill>
                <a:latin typeface="Arial" pitchFamily="34" charset="0"/>
                <a:ea typeface="Arial" pitchFamily="34" charset="-122"/>
                <a:cs typeface="Arial" pitchFamily="34" charset="-120"/>
              </a:rPr>
              <a:t>(general-purpose processors and AI chips)</a:t>
            </a:r>
            <a:r>
              <a:rPr lang="en-US" sz="1800" dirty="0">
                <a:solidFill>
                  <a:srgbClr val="000000"/>
                </a:solidFill>
                <a:latin typeface="Arial" pitchFamily="34" charset="0"/>
                <a:ea typeface="Arial" pitchFamily="34" charset="-122"/>
                <a:cs typeface="Arial" pitchFamily="34" charset="-120"/>
              </a:rPr>
              <a:t>; Amazon cut the depreciation period of some servers from six years to five because AI is changing hardware so fast</a:t>
            </a:r>
            <a:endParaRPr lang="en-US" sz="1800" dirty="0"/>
          </a:p>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Specific:</a:t>
            </a:r>
            <a:r>
              <a:rPr lang="en-US" sz="1800" dirty="0">
                <a:solidFill>
                  <a:srgbClr val="000000"/>
                </a:solidFill>
                <a:latin typeface="Arial" pitchFamily="34" charset="0"/>
                <a:ea typeface="Arial" pitchFamily="34" charset="-122"/>
                <a:cs typeface="Arial" pitchFamily="34" charset="-120"/>
              </a:rPr>
              <a:t> custom servers, cooling, substations, grid connections and fiber are fixed to one site and one firm's architecture</a:t>
            </a:r>
            <a:endParaRPr lang="en-US" sz="1800" dirty="0"/>
          </a:p>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Few buyers:</a:t>
            </a:r>
            <a:r>
              <a:rPr lang="en-US" sz="1800" dirty="0">
                <a:solidFill>
                  <a:srgbClr val="000000"/>
                </a:solidFill>
                <a:latin typeface="Arial" pitchFamily="34" charset="0"/>
                <a:ea typeface="Arial" pitchFamily="34" charset="-122"/>
                <a:cs typeface="Arial" pitchFamily="34" charset="-120"/>
              </a:rPr>
              <a:t> the natural buyers </a:t>
            </a:r>
            <a:r>
              <a:rPr lang="en-US" sz="1800" i="1" dirty="0">
                <a:solidFill>
                  <a:srgbClr val="000000"/>
                </a:solidFill>
                <a:latin typeface="Arial" pitchFamily="34" charset="0"/>
                <a:ea typeface="Arial" pitchFamily="34" charset="-122"/>
                <a:cs typeface="Arial" pitchFamily="34" charset="-120"/>
              </a:rPr>
              <a:t>(other cloud providers)</a:t>
            </a:r>
            <a:r>
              <a:rPr lang="en-US" sz="1800" dirty="0">
                <a:solidFill>
                  <a:srgbClr val="000000"/>
                </a:solidFill>
                <a:latin typeface="Arial" pitchFamily="34" charset="0"/>
                <a:ea typeface="Arial" pitchFamily="34" charset="-122"/>
                <a:cs typeface="Arial" pitchFamily="34" charset="-120"/>
              </a:rPr>
              <a:t> would face the same fall in demand, so specialized assets sell at fire-sale prices</a:t>
            </a:r>
            <a:endParaRPr lang="en-US" sz="1800" dirty="0"/>
          </a:p>
          <a:p>
            <a:pPr marL="342900" indent="-342900">
              <a:spcAft>
                <a:spcPts val="1500"/>
              </a:spcAft>
              <a:buSzPct val="100000"/>
              <a:buChar char="•"/>
            </a:pPr>
            <a:r>
              <a:rPr lang="en-US" sz="1800" b="1" dirty="0">
                <a:solidFill>
                  <a:srgbClr val="000000"/>
                </a:solidFill>
                <a:latin typeface="Arial" pitchFamily="34" charset="0"/>
                <a:ea typeface="Arial" pitchFamily="34" charset="-122"/>
                <a:cs typeface="Arial" pitchFamily="34" charset="-120"/>
              </a:rPr>
              <a:t>Commitments:</a:t>
            </a:r>
            <a:r>
              <a:rPr lang="en-US" sz="1800" dirty="0">
                <a:solidFill>
                  <a:srgbClr val="000000"/>
                </a:solidFill>
                <a:latin typeface="Arial" pitchFamily="34" charset="0"/>
                <a:ea typeface="Arial" pitchFamily="34" charset="-122"/>
                <a:cs typeface="Arial" pitchFamily="34" charset="-120"/>
              </a:rPr>
              <a:t> Microsoft has $329bn of leases, primarily for data centers, signed but not yet commenced</a:t>
            </a:r>
            <a:endParaRPr lang="en-US" sz="1800" dirty="0"/>
          </a:p>
        </p:txBody>
      </p:sp>
      <p:sp>
        <p:nvSpPr>
          <p:cNvPr id="6" name="Text 4"/>
          <p:cNvSpPr txBox="1"/>
          <p:nvPr/>
        </p:nvSpPr>
        <p:spPr>
          <a:xfrm>
            <a:off x="685800" y="5486400"/>
            <a:ext cx="9601200" cy="777240"/>
          </a:xfrm>
          <a:prstGeom prst="rect">
            <a:avLst/>
          </a:prstGeom>
          <a:noFill/>
          <a:ln/>
        </p:spPr>
        <p:txBody>
          <a:bodyPr wrap="square" lIns="0" tIns="0" rIns="0" bIns="0" rtlCol="0" anchor="t"/>
          <a:lstStyle/>
          <a:p>
            <a:pPr marL="0" indent="0">
              <a:buNone/>
            </a:pPr>
            <a:r>
              <a:rPr lang="en-US" sz="1800" dirty="0">
                <a:solidFill>
                  <a:srgbClr val="000000"/>
                </a:solidFill>
                <a:latin typeface="Arial" pitchFamily="34" charset="0"/>
                <a:ea typeface="Arial" pitchFamily="34" charset="-122"/>
                <a:cs typeface="Arial" pitchFamily="34" charset="-120"/>
              </a:rPr>
              <a:t>So entrants risk their outlay, incumbents whose costs are already sunk will cut prices rather than leave, and cloud providers need long contracts and locked-in customers to recover the outlay.</a:t>
            </a:r>
            <a:endParaRPr lang="en-US" sz="18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Microsoft FY26 Q4 call</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4"/>
              </a:rPr>
              <a:t>10-K FY2026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Amazon 10-K FY2024</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Shleifer &amp; Vishny (1992)</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Dixit (1980)</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Sutton (1991)</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CMA (2025), para 5.9</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Demand: who buys what the new capital can produce?</a:t>
            </a:r>
            <a:endParaRPr lang="en-US" sz="29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The missing piece is demand</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70</a:t>
            </a:r>
            <a:endParaRPr lang="en-US" sz="1000" dirty="0"/>
          </a:p>
        </p:txBody>
      </p:sp>
      <p:sp>
        <p:nvSpPr>
          <p:cNvPr id="5" name="Text 3"/>
          <p:cNvSpPr txBox="1"/>
          <p:nvPr/>
        </p:nvSpPr>
        <p:spPr>
          <a:xfrm>
            <a:off x="685800" y="1874520"/>
            <a:ext cx="9601200" cy="502920"/>
          </a:xfrm>
          <a:prstGeom prst="rect">
            <a:avLst/>
          </a:prstGeom>
          <a:noFill/>
          <a:ln/>
        </p:spPr>
        <p:txBody>
          <a:bodyPr wrap="square" lIns="0" tIns="0" rIns="0" bIns="0" rtlCol="0" anchor="t"/>
          <a:lstStyle/>
          <a:p>
            <a:pPr marL="0" indent="0">
              <a:buNone/>
            </a:pPr>
            <a:r>
              <a:rPr lang="en-US" sz="2200" dirty="0">
                <a:solidFill>
                  <a:srgbClr val="000000"/>
                </a:solidFill>
                <a:latin typeface="Arial" pitchFamily="34" charset="0"/>
                <a:ea typeface="Arial" pitchFamily="34" charset="-122"/>
                <a:cs typeface="Arial" pitchFamily="34" charset="-120"/>
              </a:rPr>
              <a:t>Π = </a:t>
            </a:r>
            <a:r>
              <a:rPr lang="en-US" sz="2200" b="1" dirty="0">
                <a:solidFill>
                  <a:srgbClr val="000000"/>
                </a:solidFill>
                <a:latin typeface="Arial" pitchFamily="34" charset="0"/>
                <a:ea typeface="Arial" pitchFamily="34" charset="-122"/>
                <a:cs typeface="Arial" pitchFamily="34" charset="-120"/>
              </a:rPr>
              <a:t>I</a:t>
            </a:r>
            <a:r>
              <a:rPr lang="en-US" sz="2200" dirty="0">
                <a:solidFill>
                  <a:srgbClr val="000000"/>
                </a:solidFill>
                <a:latin typeface="Arial" pitchFamily="34" charset="0"/>
                <a:ea typeface="Arial" pitchFamily="34" charset="-122"/>
                <a:cs typeface="Arial" pitchFamily="34" charset="-120"/>
              </a:rPr>
              <a:t> + </a:t>
            </a:r>
            <a:r>
              <a:rPr lang="en-US" sz="2200" i="1" dirty="0">
                <a:solidFill>
                  <a:srgbClr val="000000"/>
                </a:solidFill>
                <a:latin typeface="Arial" pitchFamily="34" charset="0"/>
                <a:ea typeface="Arial" pitchFamily="34" charset="-122"/>
                <a:cs typeface="Arial" pitchFamily="34" charset="-120"/>
              </a:rPr>
              <a:t>(X − M)</a:t>
            </a:r>
            <a:r>
              <a:rPr lang="en-US" sz="2200" dirty="0">
                <a:solidFill>
                  <a:srgbClr val="000000"/>
                </a:solidFill>
                <a:latin typeface="Arial" pitchFamily="34" charset="0"/>
                <a:ea typeface="Arial" pitchFamily="34" charset="-122"/>
                <a:cs typeface="Arial" pitchFamily="34" charset="-120"/>
              </a:rPr>
              <a:t> + </a:t>
            </a:r>
            <a:r>
              <a:rPr lang="en-US" sz="2200" i="1" dirty="0">
                <a:solidFill>
                  <a:srgbClr val="000000"/>
                </a:solidFill>
                <a:latin typeface="Arial" pitchFamily="34" charset="0"/>
                <a:ea typeface="Arial" pitchFamily="34" charset="-122"/>
                <a:cs typeface="Arial" pitchFamily="34" charset="-120"/>
              </a:rPr>
              <a:t>(G − T)</a:t>
            </a:r>
            <a:r>
              <a:rPr lang="en-US" sz="2200" dirty="0">
                <a:solidFill>
                  <a:srgbClr val="000000"/>
                </a:solidFill>
                <a:latin typeface="Arial" pitchFamily="34" charset="0"/>
                <a:ea typeface="Arial" pitchFamily="34" charset="-122"/>
                <a:cs typeface="Arial" pitchFamily="34" charset="-120"/>
              </a:rPr>
              <a:t> − S</a:t>
            </a:r>
            <a:r>
              <a:rPr lang="en-US" sz="2200" baseline="-40000" dirty="0">
                <a:solidFill>
                  <a:srgbClr val="000000"/>
                </a:solidFill>
                <a:latin typeface="Arial" pitchFamily="34" charset="0"/>
                <a:ea typeface="Arial" pitchFamily="34" charset="-122"/>
                <a:cs typeface="Arial" pitchFamily="34" charset="-120"/>
              </a:rPr>
              <a:t>w</a:t>
            </a:r>
            <a:r>
              <a:rPr lang="en-US" sz="2200" dirty="0">
                <a:solidFill>
                  <a:srgbClr val="000000"/>
                </a:solidFill>
                <a:latin typeface="Arial" pitchFamily="34" charset="0"/>
                <a:ea typeface="Arial" pitchFamily="34" charset="-122"/>
                <a:cs typeface="Arial" pitchFamily="34" charset="-120"/>
              </a:rPr>
              <a:t> + C</a:t>
            </a:r>
            <a:r>
              <a:rPr lang="en-US" sz="2200" baseline="-40000" dirty="0">
                <a:solidFill>
                  <a:srgbClr val="000000"/>
                </a:solidFill>
                <a:latin typeface="Arial" pitchFamily="34" charset="0"/>
                <a:ea typeface="Arial" pitchFamily="34" charset="-122"/>
                <a:cs typeface="Arial" pitchFamily="34" charset="-120"/>
              </a:rPr>
              <a:t>k</a:t>
            </a:r>
            <a:endParaRPr lang="en-US" sz="2200" dirty="0"/>
          </a:p>
        </p:txBody>
      </p:sp>
      <p:sp>
        <p:nvSpPr>
          <p:cNvPr id="6" name="Text 4"/>
          <p:cNvSpPr txBox="1"/>
          <p:nvPr/>
        </p:nvSpPr>
        <p:spPr>
          <a:xfrm>
            <a:off x="685800" y="2468880"/>
            <a:ext cx="9601200" cy="731520"/>
          </a:xfrm>
          <a:prstGeom prst="rect">
            <a:avLst/>
          </a:prstGeom>
          <a:noFill/>
          <a:ln/>
        </p:spPr>
        <p:txBody>
          <a:bodyPr wrap="square" lIns="0" tIns="0" rIns="0" bIns="0" rtlCol="0" anchor="t"/>
          <a:lstStyle/>
          <a:p>
            <a:pPr marL="0" indent="0">
              <a:buNone/>
            </a:pPr>
            <a:r>
              <a:rPr lang="en-US" sz="1800" dirty="0">
                <a:solidFill>
                  <a:srgbClr val="000000"/>
                </a:solidFill>
                <a:latin typeface="Arial" pitchFamily="34" charset="0"/>
                <a:ea typeface="Arial" pitchFamily="34" charset="-122"/>
                <a:cs typeface="Arial" pitchFamily="34" charset="-120"/>
              </a:rPr>
              <a:t>gross profits </a:t>
            </a:r>
            <a:r>
              <a:rPr lang="en-US" sz="1800" i="1" dirty="0">
                <a:solidFill>
                  <a:srgbClr val="000000"/>
                </a:solidFill>
                <a:latin typeface="Arial" pitchFamily="34" charset="0"/>
                <a:ea typeface="Arial" pitchFamily="34" charset="-122"/>
                <a:cs typeface="Arial" pitchFamily="34" charset="-120"/>
              </a:rPr>
              <a:t>(net of taxes)</a:t>
            </a:r>
            <a:r>
              <a:rPr lang="en-US" sz="1800" dirty="0">
                <a:solidFill>
                  <a:srgbClr val="000000"/>
                </a:solidFill>
                <a:latin typeface="Arial" pitchFamily="34" charset="0"/>
                <a:ea typeface="Arial" pitchFamily="34" charset="-122"/>
                <a:cs typeface="Arial" pitchFamily="34" charset="-120"/>
              </a:rPr>
              <a:t> = gross investment + export surplus + budget deficit − workers' saving + capitalists' consumption</a:t>
            </a:r>
            <a:endParaRPr lang="en-US" sz="1800" dirty="0"/>
          </a:p>
        </p:txBody>
      </p:sp>
      <p:sp>
        <p:nvSpPr>
          <p:cNvPr id="7" name="Text 5"/>
          <p:cNvSpPr txBox="1"/>
          <p:nvPr/>
        </p:nvSpPr>
        <p:spPr>
          <a:xfrm>
            <a:off x="685800" y="3337560"/>
            <a:ext cx="9601200" cy="548640"/>
          </a:xfrm>
          <a:prstGeom prst="rect">
            <a:avLst/>
          </a:prstGeom>
          <a:noFill/>
          <a:ln/>
        </p:spPr>
        <p:txBody>
          <a:bodyPr wrap="square" lIns="0" tIns="0" rIns="0" bIns="0" rtlCol="0" anchor="t"/>
          <a:lstStyle/>
          <a:p>
            <a:pPr marL="0" indent="0">
              <a:buNone/>
            </a:pPr>
            <a:r>
              <a:rPr lang="en-US" sz="2000" u="sng" dirty="0">
                <a:solidFill>
                  <a:srgbClr val="000000"/>
                </a:solidFill>
                <a:latin typeface="Arial" pitchFamily="34" charset="0"/>
                <a:ea typeface="Arial" pitchFamily="34" charset="-122"/>
                <a:cs typeface="Arial" pitchFamily="34" charset="-120"/>
              </a:rPr>
              <a:t>30%</a:t>
            </a:r>
            <a:r>
              <a:rPr lang="en-US" sz="2000" dirty="0">
                <a:solidFill>
                  <a:srgbClr val="000000"/>
                </a:solidFill>
                <a:latin typeface="Arial" pitchFamily="34" charset="0"/>
                <a:ea typeface="Arial" pitchFamily="34" charset="-122"/>
                <a:cs typeface="Arial" pitchFamily="34" charset="-120"/>
              </a:rPr>
              <a:t> of US real GDP growth in 2025 came from investment in information-processing equipment and software</a:t>
            </a:r>
            <a:endParaRPr lang="en-US" sz="2000" dirty="0"/>
          </a:p>
        </p:txBody>
      </p:sp>
      <p:sp>
        <p:nvSpPr>
          <p:cNvPr id="8" name="Text 6"/>
          <p:cNvSpPr txBox="1"/>
          <p:nvPr/>
        </p:nvSpPr>
        <p:spPr>
          <a:xfrm>
            <a:off x="685800" y="4069080"/>
            <a:ext cx="9601200" cy="45720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What sustains demand when the investment boom slows?</a:t>
            </a:r>
            <a:endParaRPr lang="en-US" sz="2000" dirty="0"/>
          </a:p>
        </p:txBody>
      </p:sp>
      <p:sp>
        <p:nvSpPr>
          <p:cNvPr id="9" name="Text 7"/>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Kalecki (1971)</a:t>
            </a:r>
            <a:r>
              <a:rPr lang="en-US" sz="1000" dirty="0">
                <a:solidFill>
                  <a:srgbClr val="66717C"/>
                </a:solidFill>
                <a:latin typeface="Arial" pitchFamily="34" charset="0"/>
                <a:ea typeface="Arial" pitchFamily="34" charset="-122"/>
                <a:cs typeface="Arial" pitchFamily="34" charset="-120"/>
              </a:rPr>
              <a:t>, p.82; </a:t>
            </a:r>
            <a:r>
              <a:rPr lang="en-US" sz="1000" u="sng" dirty="0">
                <a:solidFill>
                  <a:srgbClr val="66717C"/>
                </a:solidFill>
                <a:latin typeface="Arial" pitchFamily="34" charset="0"/>
                <a:ea typeface="Arial" pitchFamily="34" charset="-122"/>
                <a:cs typeface="Arial" pitchFamily="34" charset="-120"/>
                <a:hlinkClick r:id="rId4"/>
              </a:rPr>
              <a:t>BEA NIPA Table 1.5.2 (30 Sep 2026)</a:t>
            </a:r>
            <a:r>
              <a:rPr lang="en-US" sz="1000" dirty="0">
                <a:solidFill>
                  <a:srgbClr val="66717C"/>
                </a:solidFill>
                <a:latin typeface="Arial" pitchFamily="34" charset="0"/>
                <a:ea typeface="Arial" pitchFamily="34" charset="-122"/>
                <a:cs typeface="Arial" pitchFamily="34" charset="-120"/>
              </a:rPr>
              <a:t>: information processing equipment 0.42 pp + software 0.28 pp of 2.3% growth.</a:t>
            </a:r>
            <a:endParaRPr 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900" b="1" dirty="0">
                <a:solidFill>
                  <a:srgbClr val="C0562B"/>
                </a:solidFill>
                <a:latin typeface="Georgia" pitchFamily="34" charset="0"/>
                <a:ea typeface="Georgia" pitchFamily="34" charset="-122"/>
                <a:cs typeface="Georgia" pitchFamily="34" charset="-120"/>
              </a:rPr>
              <a:t>Circular spending: it validates itself, for a while</a:t>
            </a:r>
            <a:endParaRPr lang="en-US" sz="29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Amazon and Anthropic, step by step</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71</a:t>
            </a:r>
            <a:endParaRPr lang="en-US" sz="1000" dirty="0"/>
          </a:p>
        </p:txBody>
      </p:sp>
      <p:sp>
        <p:nvSpPr>
          <p:cNvPr id="5" name="Text 3"/>
          <p:cNvSpPr txBox="1"/>
          <p:nvPr/>
        </p:nvSpPr>
        <p:spPr>
          <a:xfrm>
            <a:off x="685800" y="1920240"/>
            <a:ext cx="9601200" cy="2560320"/>
          </a:xfrm>
          <a:prstGeom prst="rect">
            <a:avLst/>
          </a:prstGeom>
          <a:noFill/>
          <a:ln/>
        </p:spPr>
        <p:txBody>
          <a:bodyPr wrap="square" lIns="0" tIns="0" rIns="0" bIns="0" rtlCol="0" anchor="t"/>
          <a:lstStyle/>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Invest:</a:t>
            </a:r>
            <a:r>
              <a:rPr lang="en-US" sz="2000" dirty="0">
                <a:solidFill>
                  <a:srgbClr val="000000"/>
                </a:solidFill>
                <a:latin typeface="Arial" pitchFamily="34" charset="0"/>
                <a:ea typeface="Arial" pitchFamily="34" charset="-122"/>
                <a:cs typeface="Arial" pitchFamily="34" charset="-120"/>
              </a:rPr>
              <a:t> Amazon invests ~$18bn in Anthropic </a:t>
            </a:r>
            <a:r>
              <a:rPr lang="en-US" sz="2000" i="1" dirty="0">
                <a:solidFill>
                  <a:srgbClr val="000000"/>
                </a:solidFill>
                <a:latin typeface="Arial" pitchFamily="34" charset="0"/>
                <a:ea typeface="Arial" pitchFamily="34" charset="-122"/>
                <a:cs typeface="Arial" pitchFamily="34" charset="-120"/>
              </a:rPr>
              <a:t>(2023–26)</a:t>
            </a:r>
            <a:endParaRPr lang="en-US" sz="2000" dirty="0"/>
          </a:p>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Commit:</a:t>
            </a:r>
            <a:r>
              <a:rPr lang="en-US" sz="2000" dirty="0">
                <a:solidFill>
                  <a:srgbClr val="000000"/>
                </a:solidFill>
                <a:latin typeface="Arial" pitchFamily="34" charset="0"/>
                <a:ea typeface="Arial" pitchFamily="34" charset="-122"/>
                <a:cs typeface="Arial" pitchFamily="34" charset="-120"/>
              </a:rPr>
              <a:t> Anthropic expands its AWS commitment by more than $100bn over ten years</a:t>
            </a:r>
            <a:endParaRPr lang="en-US" sz="2000" dirty="0"/>
          </a:p>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Build:</a:t>
            </a:r>
            <a:r>
              <a:rPr lang="en-US" sz="2000" dirty="0">
                <a:solidFill>
                  <a:srgbClr val="000000"/>
                </a:solidFill>
                <a:latin typeface="Arial" pitchFamily="34" charset="0"/>
                <a:ea typeface="Arial" pitchFamily="34" charset="-122"/>
                <a:cs typeface="Arial" pitchFamily="34" charset="-120"/>
              </a:rPr>
              <a:t> Amazon's total backlog </a:t>
            </a:r>
            <a:r>
              <a:rPr lang="en-US" sz="2000" i="1" dirty="0">
                <a:solidFill>
                  <a:srgbClr val="000000"/>
                </a:solidFill>
                <a:latin typeface="Arial" pitchFamily="34" charset="0"/>
                <a:ea typeface="Arial" pitchFamily="34" charset="-122"/>
                <a:cs typeface="Arial" pitchFamily="34" charset="-120"/>
              </a:rPr>
              <a:t>(contracted revenue not yet recognized)</a:t>
            </a:r>
            <a:r>
              <a:rPr lang="en-US" sz="2000" dirty="0">
                <a:solidFill>
                  <a:srgbClr val="000000"/>
                </a:solidFill>
                <a:latin typeface="Arial" pitchFamily="34" charset="0"/>
                <a:ea typeface="Arial" pitchFamily="34" charset="-122"/>
                <a:cs typeface="Arial" pitchFamily="34" charset="-120"/>
              </a:rPr>
              <a:t>, $496bn </a:t>
            </a:r>
            <a:r>
              <a:rPr lang="en-US" sz="2000" i="1" dirty="0">
                <a:solidFill>
                  <a:srgbClr val="000000"/>
                </a:solidFill>
                <a:latin typeface="Arial" pitchFamily="34" charset="0"/>
                <a:ea typeface="Arial" pitchFamily="34" charset="-122"/>
                <a:cs typeface="Arial" pitchFamily="34" charset="-120"/>
              </a:rPr>
              <a:t>(all customers)</a:t>
            </a:r>
            <a:r>
              <a:rPr lang="en-US" sz="2000" dirty="0">
                <a:solidFill>
                  <a:srgbClr val="000000"/>
                </a:solidFill>
                <a:latin typeface="Arial" pitchFamily="34" charset="0"/>
                <a:ea typeface="Arial" pitchFamily="34" charset="-122"/>
                <a:cs typeface="Arial" pitchFamily="34" charset="-120"/>
              </a:rPr>
              <a:t>, underwrites record capital spending</a:t>
            </a:r>
            <a:endParaRPr lang="en-US" sz="2000" dirty="0"/>
          </a:p>
          <a:p>
            <a:pPr marL="342900" indent="-342900">
              <a:spcAft>
                <a:spcPts val="1700"/>
              </a:spcAft>
              <a:buSzPct val="100000"/>
              <a:buFont typeface="+mj-lt"/>
              <a:buAutoNum type="arabicPeriod"/>
            </a:pPr>
            <a:r>
              <a:rPr lang="en-US" sz="2000" b="1" dirty="0">
                <a:solidFill>
                  <a:srgbClr val="000000"/>
                </a:solidFill>
                <a:latin typeface="Arial" pitchFamily="34" charset="0"/>
                <a:ea typeface="Arial" pitchFamily="34" charset="-122"/>
                <a:cs typeface="Arial" pitchFamily="34" charset="-120"/>
              </a:rPr>
              <a:t>Revalue:</a:t>
            </a:r>
            <a:r>
              <a:rPr lang="en-US" sz="2000" dirty="0">
                <a:solidFill>
                  <a:srgbClr val="000000"/>
                </a:solidFill>
                <a:latin typeface="Arial" pitchFamily="34" charset="0"/>
                <a:ea typeface="Arial" pitchFamily="34" charset="-122"/>
                <a:cs typeface="Arial" pitchFamily="34" charset="-120"/>
              </a:rPr>
              <a:t> Q2 2026: $53.4bn gain, mainly on the Anthropic stake</a:t>
            </a:r>
            <a:endParaRPr lang="en-US" sz="2000" dirty="0"/>
          </a:p>
        </p:txBody>
      </p:sp>
      <p:sp>
        <p:nvSpPr>
          <p:cNvPr id="6" name="Text 4"/>
          <p:cNvSpPr txBox="1"/>
          <p:nvPr/>
        </p:nvSpPr>
        <p:spPr>
          <a:xfrm>
            <a:off x="685800" y="4846320"/>
            <a:ext cx="9601200" cy="457200"/>
          </a:xfrm>
          <a:prstGeom prst="rect">
            <a:avLst/>
          </a:prstGeom>
          <a:noFill/>
          <a:ln/>
        </p:spPr>
        <p:txBody>
          <a:bodyPr wrap="square" lIns="0" tIns="0" rIns="0" bIns="0" rtlCol="0" anchor="t"/>
          <a:lstStyle/>
          <a:p>
            <a:pPr marL="0" indent="0">
              <a:buNone/>
            </a:pPr>
            <a:r>
              <a:rPr lang="en-US" sz="2000" dirty="0">
                <a:solidFill>
                  <a:srgbClr val="000000"/>
                </a:solidFill>
                <a:latin typeface="Arial" pitchFamily="34" charset="0"/>
                <a:ea typeface="Arial" pitchFamily="34" charset="-122"/>
                <a:cs typeface="Arial" pitchFamily="34" charset="-120"/>
              </a:rPr>
              <a:t>FTC staff call this “circular spending”. The gain was two-thirds of Amazon's pre-tax income that quarter.</a:t>
            </a:r>
            <a:endParaRPr lang="en-US" sz="2000" dirty="0"/>
          </a:p>
        </p:txBody>
      </p:sp>
      <p:sp>
        <p:nvSpPr>
          <p:cNvPr id="7"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3"/>
              </a:rPr>
              <a:t>Amazon 10-Q for the quarter ended 30 Jun 2026</a:t>
            </a:r>
            <a:r>
              <a:rPr lang="en-US" sz="1000" dirty="0">
                <a:solidFill>
                  <a:srgbClr val="66717C"/>
                </a:solidFill>
                <a:latin typeface="Arial" pitchFamily="34" charset="0"/>
                <a:ea typeface="Arial" pitchFamily="34" charset="-122"/>
                <a:cs typeface="Arial" pitchFamily="34" charset="-120"/>
              </a:rPr>
              <a:t> (Notes 1–2, MD&amp;A) and </a:t>
            </a:r>
            <a:r>
              <a:rPr lang="en-US" sz="1000" u="sng" dirty="0">
                <a:solidFill>
                  <a:srgbClr val="66717C"/>
                </a:solidFill>
                <a:latin typeface="Arial" pitchFamily="34" charset="0"/>
                <a:ea typeface="Arial" pitchFamily="34" charset="-122"/>
                <a:cs typeface="Arial" pitchFamily="34" charset="-120"/>
                <a:hlinkClick r:id="rId4"/>
              </a:rPr>
              <a:t>Q2 2026 earnings release</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FTC staff (2025), p.19</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100" b="1" dirty="0">
                <a:solidFill>
                  <a:srgbClr val="C0562B"/>
                </a:solidFill>
                <a:latin typeface="Georgia" pitchFamily="34" charset="0"/>
                <a:ea typeface="Georgia" pitchFamily="34" charset="-122"/>
                <a:cs typeface="Georgia" pitchFamily="34" charset="-120"/>
              </a:rPr>
              <a:t>Backlogs: AI compute is booked years in advance</a:t>
            </a:r>
            <a:endParaRPr lang="en-US" sz="31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Amazon's commitments not yet recognized: $496bn, weighted-average remaining life 6.4 years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72</a:t>
            </a:r>
            <a:endParaRPr lang="en-US" sz="1000" dirty="0"/>
          </a:p>
        </p:txBody>
      </p:sp>
      <p:sp>
        <p:nvSpPr>
          <p:cNvPr id="5" name="Text 3"/>
          <p:cNvSpPr txBox="1"/>
          <p:nvPr/>
        </p:nvSpPr>
        <p:spPr>
          <a:xfrm>
            <a:off x="685800" y="1874520"/>
            <a:ext cx="749808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Amazon: commitments not yet recognized as revenue, contracts with original terms over one year, $ billion</a:t>
            </a:r>
            <a:endParaRPr lang="en-US" sz="1500" dirty="0"/>
          </a:p>
        </p:txBody>
      </p:sp>
      <p:graphicFrame>
        <p:nvGraphicFramePr>
          <p:cNvPr id="6" name="Chart 0"/>
          <p:cNvGraphicFramePr/>
          <p:nvPr/>
        </p:nvGraphicFramePr>
        <p:xfrm>
          <a:off x="685800" y="2194560"/>
          <a:ext cx="713232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8229600" y="224028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6.4 years:</a:t>
            </a:r>
            <a:r>
              <a:rPr lang="en-US" sz="1800" dirty="0">
                <a:solidFill>
                  <a:srgbClr val="000000"/>
                </a:solidFill>
                <a:latin typeface="Arial" pitchFamily="34" charset="0"/>
                <a:ea typeface="Arial" pitchFamily="34" charset="-122"/>
                <a:cs typeface="Arial" pitchFamily="34" charset="-120"/>
              </a:rPr>
              <a:t> weighted-average remaining life of these contracts in June 2026, up from 4.1 in December 2025</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Other backlogs:</a:t>
            </a:r>
            <a:r>
              <a:rPr lang="en-US" sz="1800" dirty="0">
                <a:solidFill>
                  <a:srgbClr val="000000"/>
                </a:solidFill>
                <a:latin typeface="Arial" pitchFamily="34" charset="0"/>
                <a:ea typeface="Arial" pitchFamily="34" charset="-122"/>
                <a:cs typeface="Arial" pitchFamily="34" charset="-120"/>
              </a:rPr>
              <a:t> remaining performance obligations </a:t>
            </a:r>
            <a:r>
              <a:rPr lang="en-US" sz="1800" i="1" dirty="0">
                <a:solidFill>
                  <a:srgbClr val="000000"/>
                </a:solidFill>
                <a:latin typeface="Arial" pitchFamily="34" charset="0"/>
                <a:ea typeface="Arial" pitchFamily="34" charset="-122"/>
                <a:cs typeface="Arial" pitchFamily="34" charset="-120"/>
              </a:rPr>
              <a:t>(contracted revenue not yet recognized)</a:t>
            </a:r>
            <a:r>
              <a:rPr lang="en-US" sz="1800" dirty="0">
                <a:solidFill>
                  <a:srgbClr val="000000"/>
                </a:solidFill>
                <a:latin typeface="Arial" pitchFamily="34" charset="0"/>
                <a:ea typeface="Arial" pitchFamily="34" charset="-122"/>
                <a:cs typeface="Arial" pitchFamily="34" charset="-120"/>
              </a:rPr>
              <a:t>, defined differently: Microsoft </a:t>
            </a:r>
            <a:r>
              <a:rPr lang="en-US" sz="1800" i="1" dirty="0">
                <a:solidFill>
                  <a:srgbClr val="000000"/>
                </a:solidFill>
                <a:latin typeface="Arial" pitchFamily="34" charset="0"/>
                <a:ea typeface="Arial" pitchFamily="34" charset="-122"/>
                <a:cs typeface="Arial" pitchFamily="34" charset="-120"/>
              </a:rPr>
              <a:t>(commercial)</a:t>
            </a:r>
            <a:r>
              <a:rPr lang="en-US" sz="1800" dirty="0">
                <a:solidFill>
                  <a:srgbClr val="000000"/>
                </a:solidFill>
                <a:latin typeface="Arial" pitchFamily="34" charset="0"/>
                <a:ea typeface="Arial" pitchFamily="34" charset="-122"/>
                <a:cs typeface="Arial" pitchFamily="34" charset="-120"/>
              </a:rPr>
              <a:t> $678bn and Google Cloud $514bn </a:t>
            </a:r>
            <a:r>
              <a:rPr lang="en-US" sz="1800" i="1" dirty="0">
                <a:solidFill>
                  <a:srgbClr val="000000"/>
                </a:solidFill>
                <a:latin typeface="Arial" pitchFamily="34" charset="0"/>
                <a:ea typeface="Arial" pitchFamily="34" charset="-122"/>
                <a:cs typeface="Arial" pitchFamily="34" charset="-120"/>
              </a:rPr>
              <a:t>(June 2026)</a:t>
            </a:r>
            <a:r>
              <a:rPr lang="en-US" sz="1800" dirty="0">
                <a:solidFill>
                  <a:srgbClr val="000000"/>
                </a:solidFill>
                <a:latin typeface="Arial" pitchFamily="34" charset="0"/>
                <a:ea typeface="Arial" pitchFamily="34" charset="-122"/>
                <a:cs typeface="Arial" pitchFamily="34" charset="-120"/>
              </a:rPr>
              <a:t>; Oracle $664bn </a:t>
            </a:r>
            <a:r>
              <a:rPr lang="en-US" sz="1800" i="1" dirty="0">
                <a:solidFill>
                  <a:srgbClr val="000000"/>
                </a:solidFill>
                <a:latin typeface="Arial" pitchFamily="34" charset="0"/>
                <a:ea typeface="Arial" pitchFamily="34" charset="-122"/>
                <a:cs typeface="Arial" pitchFamily="34" charset="-120"/>
              </a:rPr>
              <a:t>(August 2026)</a:t>
            </a:r>
            <a:endParaRPr lang="en-US" sz="18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Amazon 10-Ks FY2018–FY2025</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5"/>
              </a:rPr>
              <a:t>10-Qs Q1</a:t>
            </a:r>
            <a:r>
              <a:rPr lang="en-US" sz="1000" dirty="0">
                <a:solidFill>
                  <a:srgbClr val="66717C"/>
                </a:solidFill>
                <a:latin typeface="Arial" pitchFamily="34" charset="0"/>
                <a:ea typeface="Arial" pitchFamily="34" charset="-122"/>
                <a:cs typeface="Arial" pitchFamily="34" charset="-120"/>
              </a:rPr>
              <a:t>–</a:t>
            </a:r>
            <a:r>
              <a:rPr lang="en-US" sz="1000" u="sng" dirty="0">
                <a:solidFill>
                  <a:srgbClr val="66717C"/>
                </a:solidFill>
                <a:latin typeface="Arial" pitchFamily="34" charset="0"/>
                <a:ea typeface="Arial" pitchFamily="34" charset="-122"/>
                <a:cs typeface="Arial" pitchFamily="34" charset="-120"/>
                <a:hlinkClick r:id="rId6"/>
              </a:rPr>
              <a:t>Q2 2026</a:t>
            </a:r>
            <a:r>
              <a:rPr lang="en-US" sz="1000" dirty="0">
                <a:solidFill>
                  <a:srgbClr val="66717C"/>
                </a:solidFill>
                <a:latin typeface="Arial" pitchFamily="34" charset="0"/>
                <a:ea typeface="Arial" pitchFamily="34" charset="-122"/>
                <a:cs typeface="Arial" pitchFamily="34" charset="-120"/>
              </a:rPr>
              <a:t>, Note 1; </a:t>
            </a:r>
            <a:r>
              <a:rPr lang="en-US" sz="1000" u="sng" dirty="0">
                <a:solidFill>
                  <a:srgbClr val="66717C"/>
                </a:solidFill>
                <a:latin typeface="Arial" pitchFamily="34" charset="0"/>
                <a:ea typeface="Arial" pitchFamily="34" charset="-122"/>
                <a:cs typeface="Arial" pitchFamily="34" charset="-120"/>
                <a:hlinkClick r:id="rId7"/>
              </a:rPr>
              <a:t>Microsoft 10-K FY2026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8"/>
              </a:rPr>
              <a:t>Oracle 10-Q (Aug 2026)</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Alphabet 10-Q Q2 2026</a:t>
            </a:r>
            <a:r>
              <a:rPr lang="en-US" sz="1000" dirty="0">
                <a:solidFill>
                  <a:srgbClr val="66717C"/>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3200" b="1" dirty="0">
                <a:solidFill>
                  <a:srgbClr val="C0562B"/>
                </a:solidFill>
                <a:latin typeface="Georgia" pitchFamily="34" charset="0"/>
                <a:ea typeface="Georgia" pitchFamily="34" charset="-122"/>
                <a:cs typeface="Georgia" pitchFamily="34" charset="-120"/>
              </a:rPr>
              <a:t>Capital spending: 3.5 times depreciation</a:t>
            </a:r>
            <a:endParaRPr lang="en-US" sz="32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Firm by firm, latest fiscal year</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73</a:t>
            </a:r>
            <a:endParaRPr lang="en-US" sz="1000" dirty="0"/>
          </a:p>
        </p:txBody>
      </p:sp>
      <p:graphicFrame>
        <p:nvGraphicFramePr>
          <p:cNvPr id="5" name="Chart 0"/>
          <p:cNvGraphicFramePr/>
          <p:nvPr/>
        </p:nvGraphicFramePr>
        <p:xfrm>
          <a:off x="685800" y="2011680"/>
          <a:ext cx="722376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8229600" y="224028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$409bn</a:t>
            </a:r>
            <a:r>
              <a:rPr lang="en-US" sz="1800" dirty="0">
                <a:solidFill>
                  <a:srgbClr val="000000"/>
                </a:solidFill>
                <a:latin typeface="Arial" pitchFamily="34" charset="0"/>
                <a:ea typeface="Arial" pitchFamily="34" charset="-122"/>
                <a:cs typeface="Arial" pitchFamily="34" charset="-120"/>
              </a:rPr>
              <a:t> of capital spending against $115bn of depreciation, latest fiscal year, four firms</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Financing:</a:t>
            </a:r>
            <a:r>
              <a:rPr lang="en-US" sz="1800" dirty="0">
                <a:solidFill>
                  <a:srgbClr val="000000"/>
                </a:solidFill>
                <a:latin typeface="Arial" pitchFamily="34" charset="0"/>
                <a:ea typeface="Arial" pitchFamily="34" charset="-122"/>
                <a:cs typeface="Arial" pitchFamily="34" charset="-120"/>
              </a:rPr>
              <a:t> Amazon's long-term debt doubled in the first half of 2026; Alphabet raised $49.6bn in June from new shares and mandatory convertible preferred stock</a:t>
            </a:r>
            <a:endParaRPr lang="en-US" sz="1800" dirty="0"/>
          </a:p>
        </p:txBody>
      </p:sp>
      <p:sp>
        <p:nvSpPr>
          <p:cNvPr id="7" name="Text 4"/>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10-K cash-flow statements and depreciation notes (</a:t>
            </a:r>
            <a:r>
              <a:rPr lang="en-US" sz="1000" u="sng" dirty="0">
                <a:solidFill>
                  <a:srgbClr val="66717C"/>
                </a:solidFill>
                <a:latin typeface="Arial" pitchFamily="34" charset="0"/>
                <a:ea typeface="Arial" pitchFamily="34" charset="-122"/>
                <a:cs typeface="Arial" pitchFamily="34" charset="-120"/>
                <a:hlinkClick r:id="rId4"/>
              </a:rPr>
              <a:t>Amazon</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5"/>
              </a:rPr>
              <a:t>Microsoft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6"/>
              </a:rPr>
              <a:t>Alphabet</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7"/>
              </a:rPr>
              <a:t>Meta</a:t>
            </a:r>
            <a:r>
              <a:rPr lang="en-US" sz="1000" dirty="0">
                <a:solidFill>
                  <a:srgbClr val="66717C"/>
                </a:solidFill>
                <a:latin typeface="Arial" pitchFamily="34" charset="0"/>
                <a:ea typeface="Arial" pitchFamily="34" charset="-122"/>
                <a:cs typeface="Arial" pitchFamily="34" charset="-120"/>
              </a:rPr>
              <a:t>); 10-Qs for Q2 2026 (</a:t>
            </a:r>
            <a:r>
              <a:rPr lang="en-US" sz="1000" u="sng" dirty="0">
                <a:solidFill>
                  <a:srgbClr val="66717C"/>
                </a:solidFill>
                <a:latin typeface="Arial" pitchFamily="34" charset="0"/>
                <a:ea typeface="Arial" pitchFamily="34" charset="-122"/>
                <a:cs typeface="Arial" pitchFamily="34" charset="-120"/>
                <a:hlinkClick r:id="rId8"/>
              </a:rPr>
              <a:t>Amazon</a:t>
            </a:r>
            <a:r>
              <a:rPr lang="en-US" sz="1000" dirty="0">
                <a:solidFill>
                  <a:srgbClr val="66717C"/>
                </a:solidFill>
                <a:latin typeface="Arial" pitchFamily="34" charset="0"/>
                <a:ea typeface="Arial" pitchFamily="34" charset="-122"/>
                <a:cs typeface="Arial" pitchFamily="34" charset="-120"/>
              </a:rPr>
              <a:t>; </a:t>
            </a:r>
            <a:r>
              <a:rPr lang="en-US" sz="1000" u="sng" dirty="0">
                <a:solidFill>
                  <a:srgbClr val="66717C"/>
                </a:solidFill>
                <a:latin typeface="Arial" pitchFamily="34" charset="0"/>
                <a:ea typeface="Arial" pitchFamily="34" charset="-122"/>
                <a:cs typeface="Arial" pitchFamily="34" charset="-120"/>
                <a:hlinkClick r:id="rId9"/>
              </a:rPr>
              <a:t>Alphabet</a:t>
            </a:r>
            <a:r>
              <a:rPr lang="en-US" sz="1000" dirty="0">
                <a:solidFill>
                  <a:srgbClr val="66717C"/>
                </a:solidFill>
                <a:latin typeface="Arial" pitchFamily="34" charset="0"/>
                <a:ea typeface="Arial" pitchFamily="34" charset="-122"/>
                <a:cs typeface="Arial" pitchFamily="34" charset="-120"/>
              </a:rPr>
              <a:t>). $ billion.</a:t>
            </a:r>
            <a:endParaRPr 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800" b="1" dirty="0">
                <a:solidFill>
                  <a:srgbClr val="C0562B"/>
                </a:solidFill>
                <a:latin typeface="Georgia" pitchFamily="34" charset="0"/>
                <a:ea typeface="Georgia" pitchFamily="34" charset="-122"/>
                <a:cs typeface="Georgia" pitchFamily="34" charset="-120"/>
              </a:rPr>
              <a:t>Electricity: data-center demand set to double by 2030</a:t>
            </a:r>
            <a:endParaRPr lang="en-US" sz="28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Virtual to the buyer, physical in production</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74</a:t>
            </a:r>
            <a:endParaRPr lang="en-US" sz="1000" dirty="0"/>
          </a:p>
        </p:txBody>
      </p:sp>
      <p:sp>
        <p:nvSpPr>
          <p:cNvPr id="5" name="Text 3"/>
          <p:cNvSpPr txBox="1"/>
          <p:nvPr/>
        </p:nvSpPr>
        <p:spPr>
          <a:xfrm>
            <a:off x="685800" y="1874520"/>
            <a:ext cx="713232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World electricity used by data centers, terawatt-hours a year</a:t>
            </a:r>
            <a:endParaRPr lang="en-US" sz="1500" dirty="0"/>
          </a:p>
        </p:txBody>
      </p:sp>
      <p:graphicFrame>
        <p:nvGraphicFramePr>
          <p:cNvPr id="6" name="Chart 0"/>
          <p:cNvGraphicFramePr/>
          <p:nvPr/>
        </p:nvGraphicFramePr>
        <p:xfrm>
          <a:off x="685800" y="2194560"/>
          <a:ext cx="713232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8229600" y="224028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$40–50m</a:t>
            </a:r>
            <a:r>
              <a:rPr lang="en-US" sz="1800" dirty="0">
                <a:solidFill>
                  <a:srgbClr val="000000"/>
                </a:solidFill>
                <a:latin typeface="Arial" pitchFamily="34" charset="0"/>
                <a:ea typeface="Arial" pitchFamily="34" charset="-122"/>
                <a:cs typeface="Arial" pitchFamily="34" charset="-120"/>
              </a:rPr>
              <a:t> of capital cost per megawatt, including IT equipment, for a cutting-edge AI data center: five to ten times a nuclear plant's</a:t>
            </a:r>
            <a:endParaRPr lang="en-US" sz="1800" dirty="0"/>
          </a:p>
          <a:p>
            <a:pPr marL="342900" indent="-342900">
              <a:spcAft>
                <a:spcPts val="1700"/>
              </a:spcAft>
              <a:buSzPct val="100000"/>
              <a:buChar char="•"/>
            </a:pPr>
            <a:r>
              <a:rPr lang="en-US" sz="1800" dirty="0">
                <a:solidFill>
                  <a:srgbClr val="000000"/>
                </a:solidFill>
                <a:latin typeface="Arial" pitchFamily="34" charset="0"/>
                <a:ea typeface="Arial" pitchFamily="34" charset="-122"/>
                <a:cs typeface="Arial" pitchFamily="34" charset="-120"/>
              </a:rPr>
              <a:t>The cloud does not abolish fixed capital. It concentrates and relocates it.</a:t>
            </a:r>
            <a:endParaRPr lang="en-US" sz="18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Sources: </a:t>
            </a:r>
            <a:r>
              <a:rPr lang="en-US" sz="1000" u="sng" dirty="0">
                <a:solidFill>
                  <a:srgbClr val="66717C"/>
                </a:solidFill>
                <a:latin typeface="Arial" pitchFamily="34" charset="0"/>
                <a:ea typeface="Arial" pitchFamily="34" charset="-122"/>
                <a:cs typeface="Arial" pitchFamily="34" charset="-120"/>
                <a:hlinkClick r:id="rId4"/>
              </a:rPr>
              <a:t>IEA (2026), Key Questions on Energy and AI</a:t>
            </a:r>
            <a:r>
              <a:rPr lang="en-US" sz="1000" dirty="0">
                <a:solidFill>
                  <a:srgbClr val="66717C"/>
                </a:solidFill>
                <a:latin typeface="Arial" pitchFamily="34" charset="0"/>
                <a:ea typeface="Arial" pitchFamily="34" charset="-122"/>
                <a:cs typeface="Arial" pitchFamily="34" charset="-120"/>
              </a:rPr>
              <a:t>, Table A.1 and p.18; </a:t>
            </a:r>
            <a:r>
              <a:rPr lang="en-US" sz="1000" u="sng" dirty="0">
                <a:solidFill>
                  <a:srgbClr val="66717C"/>
                </a:solidFill>
                <a:latin typeface="Arial" pitchFamily="34" charset="0"/>
                <a:ea typeface="Arial" pitchFamily="34" charset="-122"/>
                <a:cs typeface="Arial" pitchFamily="34" charset="-120"/>
                <a:hlinkClick r:id="rId5"/>
              </a:rPr>
              <a:t>IEA (2025), Energy and AI</a:t>
            </a:r>
            <a:r>
              <a:rPr lang="en-US" sz="1000" dirty="0">
                <a:solidFill>
                  <a:srgbClr val="66717C"/>
                </a:solidFill>
                <a:latin typeface="Arial" pitchFamily="34" charset="0"/>
                <a:ea typeface="Arial" pitchFamily="34" charset="-122"/>
                <a:cs typeface="Arial" pitchFamily="34" charset="-120"/>
              </a:rPr>
              <a:t>, Table A.1 (2020). 2025 is an estimate; 2030 is the IEA base case.</a:t>
            </a:r>
            <a:endParaRPr lang="en-US" sz="1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600" b="1" dirty="0">
                <a:solidFill>
                  <a:srgbClr val="C0562B"/>
                </a:solidFill>
                <a:latin typeface="Georgia" pitchFamily="34" charset="0"/>
                <a:ea typeface="Georgia" pitchFamily="34" charset="-122"/>
                <a:cs typeface="Georgia" pitchFamily="34" charset="-120"/>
              </a:rPr>
              <a:t>Pooling illustrated: shared capacity needs fewer servers</a:t>
            </a:r>
            <a:endParaRPr lang="en-US" sz="26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Owning means buying for your own peak; buying as a service lets a cloud provider pool many peaks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75</a:t>
            </a:r>
            <a:endParaRPr lang="en-US" sz="1000" dirty="0"/>
          </a:p>
        </p:txBody>
      </p:sp>
      <p:sp>
        <p:nvSpPr>
          <p:cNvPr id="5" name="Text 3"/>
          <p:cNvSpPr txBox="1"/>
          <p:nvPr/>
        </p:nvSpPr>
        <p:spPr>
          <a:xfrm>
            <a:off x="685800" y="2011680"/>
            <a:ext cx="5120640" cy="320040"/>
          </a:xfrm>
          <a:prstGeom prst="rect">
            <a:avLst/>
          </a:prstGeom>
          <a:noFill/>
          <a:ln/>
        </p:spPr>
        <p:txBody>
          <a:bodyPr wrap="square" lIns="0" tIns="0" rIns="0" bIns="0" rtlCol="0" anchor="t"/>
          <a:lstStyle/>
          <a:p>
            <a:pPr marL="0" indent="0">
              <a:buNone/>
            </a:pPr>
            <a:r>
              <a:rPr lang="en-US" sz="1600" dirty="0">
                <a:solidFill>
                  <a:srgbClr val="000000"/>
                </a:solidFill>
                <a:latin typeface="Arial" pitchFamily="34" charset="0"/>
                <a:ea typeface="Arial" pitchFamily="34" charset="-122"/>
                <a:cs typeface="Arial" pitchFamily="34" charset="-120"/>
              </a:rPr>
              <a:t>One firm owns its servers</a:t>
            </a:r>
            <a:endParaRPr lang="en-US" sz="1600" dirty="0"/>
          </a:p>
        </p:txBody>
      </p:sp>
      <p:graphicFrame>
        <p:nvGraphicFramePr>
          <p:cNvPr id="6" name="Chart 0"/>
          <p:cNvGraphicFramePr/>
          <p:nvPr/>
        </p:nvGraphicFramePr>
        <p:xfrm>
          <a:off x="685800" y="2377440"/>
          <a:ext cx="5120640" cy="292608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6355080" y="2011680"/>
            <a:ext cx="5120640" cy="320040"/>
          </a:xfrm>
          <a:prstGeom prst="rect">
            <a:avLst/>
          </a:prstGeom>
          <a:noFill/>
          <a:ln/>
        </p:spPr>
        <p:txBody>
          <a:bodyPr wrap="square" lIns="0" tIns="0" rIns="0" bIns="0" rtlCol="0" anchor="t"/>
          <a:lstStyle/>
          <a:p>
            <a:pPr marL="0" indent="0">
              <a:buNone/>
            </a:pPr>
            <a:r>
              <a:rPr lang="en-US" sz="1600" dirty="0">
                <a:solidFill>
                  <a:srgbClr val="000000"/>
                </a:solidFill>
                <a:latin typeface="Arial" pitchFamily="34" charset="0"/>
                <a:ea typeface="Arial" pitchFamily="34" charset="-122"/>
                <a:cs typeface="Arial" pitchFamily="34" charset="-120"/>
              </a:rPr>
              <a:t>A cloud provider serves five firms </a:t>
            </a:r>
            <a:r>
              <a:rPr lang="en-US" sz="1600" i="1" dirty="0">
                <a:solidFill>
                  <a:srgbClr val="000000"/>
                </a:solidFill>
                <a:latin typeface="Arial" pitchFamily="34" charset="0"/>
                <a:ea typeface="Arial" pitchFamily="34" charset="-122"/>
                <a:cs typeface="Arial" pitchFamily="34" charset="-120"/>
              </a:rPr>
              <a:t>(per firm)</a:t>
            </a:r>
            <a:endParaRPr lang="en-US" sz="1600" dirty="0"/>
          </a:p>
        </p:txBody>
      </p:sp>
      <p:graphicFrame>
        <p:nvGraphicFramePr>
          <p:cNvPr id="8" name="Chart 1"/>
          <p:cNvGraphicFramePr/>
          <p:nvPr/>
        </p:nvGraphicFramePr>
        <p:xfrm>
          <a:off x="6355080" y="2377440"/>
          <a:ext cx="512064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5"/>
          <p:cNvSpPr txBox="1"/>
          <p:nvPr/>
        </p:nvSpPr>
        <p:spPr>
          <a:xfrm>
            <a:off x="685800" y="5486400"/>
            <a:ext cx="9601200" cy="411480"/>
          </a:xfrm>
          <a:prstGeom prst="rect">
            <a:avLst/>
          </a:prstGeom>
          <a:noFill/>
          <a:ln/>
        </p:spPr>
        <p:txBody>
          <a:bodyPr wrap="square" lIns="0" tIns="0" rIns="0" bIns="0" rtlCol="0" anchor="t"/>
          <a:lstStyle/>
          <a:p>
            <a:pPr marL="0" indent="0">
              <a:buNone/>
            </a:pPr>
            <a:r>
              <a:rPr lang="en-US" sz="1800" dirty="0">
                <a:solidFill>
                  <a:srgbClr val="000000"/>
                </a:solidFill>
                <a:latin typeface="Arial" pitchFamily="34" charset="0"/>
                <a:ea typeface="Arial" pitchFamily="34" charset="-122"/>
                <a:cs typeface="Arial" pitchFamily="34" charset="-120"/>
              </a:rPr>
              <a:t>Gray line: capacity that must be owned. Average use of it: 35% alone, 71% pooled </a:t>
            </a:r>
            <a:r>
              <a:rPr lang="en-US" sz="1800" i="1" dirty="0">
                <a:solidFill>
                  <a:srgbClr val="000000"/>
                </a:solidFill>
                <a:latin typeface="Arial" pitchFamily="34" charset="0"/>
                <a:ea typeface="Arial" pitchFamily="34" charset="-122"/>
                <a:cs typeface="Arial" pitchFamily="34" charset="-120"/>
              </a:rPr>
              <a:t>(illustrative)</a:t>
            </a:r>
            <a:r>
              <a:rPr lang="en-US" sz="1800" dirty="0">
                <a:solidFill>
                  <a:srgbClr val="000000"/>
                </a:solidFill>
                <a:latin typeface="Arial" pitchFamily="34" charset="0"/>
                <a:ea typeface="Arial" pitchFamily="34" charset="-122"/>
                <a:cs typeface="Arial" pitchFamily="34" charset="-120"/>
              </a:rPr>
              <a:t>.</a:t>
            </a:r>
            <a:endParaRPr lang="en-US" sz="1800" dirty="0"/>
          </a:p>
        </p:txBody>
      </p:sp>
      <p:sp>
        <p:nvSpPr>
          <p:cNvPr id="10" name="Text 6"/>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own illustrative demand profiles (not data); LBNL's assumed utilization by type of data center is in the notes to the pooling slide in Part I.</a:t>
            </a:r>
            <a:endParaRPr lang="en-US" sz="1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11480"/>
            <a:ext cx="10820095" cy="594360"/>
          </a:xfrm>
          <a:prstGeom prst="rect">
            <a:avLst/>
          </a:prstGeom>
          <a:noFill/>
          <a:ln/>
        </p:spPr>
        <p:txBody>
          <a:bodyPr wrap="square" lIns="0" tIns="0" rIns="0" bIns="0" rtlCol="0" anchor="t"/>
          <a:lstStyle/>
          <a:p>
            <a:pPr marL="0" indent="0">
              <a:buNone/>
            </a:pPr>
            <a:r>
              <a:rPr lang="en-US" sz="2300" b="1" dirty="0">
                <a:solidFill>
                  <a:srgbClr val="C0562B"/>
                </a:solidFill>
                <a:latin typeface="Georgia" pitchFamily="34" charset="0"/>
                <a:ea typeface="Georgia" pitchFamily="34" charset="-122"/>
                <a:cs typeface="Georgia" pitchFamily="34" charset="-120"/>
              </a:rPr>
              <a:t>Construction: spending on US data centers up 28-fold from 2014 to 2025</a:t>
            </a:r>
            <a:endParaRPr lang="en-US" sz="2300" dirty="0"/>
          </a:p>
        </p:txBody>
      </p:sp>
      <p:sp>
        <p:nvSpPr>
          <p:cNvPr id="3" name="Text 1"/>
          <p:cNvSpPr txBox="1"/>
          <p:nvPr/>
        </p:nvSpPr>
        <p:spPr>
          <a:xfrm>
            <a:off x="685800" y="1024128"/>
            <a:ext cx="10820095" cy="640080"/>
          </a:xfrm>
          <a:prstGeom prst="rect">
            <a:avLst/>
          </a:prstGeom>
          <a:noFill/>
          <a:ln/>
        </p:spPr>
        <p:txBody>
          <a:bodyPr wrap="square" lIns="0" tIns="0" rIns="0" bIns="0" rtlCol="0" anchor="t"/>
          <a:lstStyle/>
          <a:p>
            <a:pPr marL="0" indent="0">
              <a:buNone/>
            </a:pPr>
            <a:r>
              <a:rPr lang="en-US" sz="1900" dirty="0">
                <a:solidFill>
                  <a:srgbClr val="145A2D"/>
                </a:solidFill>
                <a:latin typeface="Arial" pitchFamily="34" charset="0"/>
                <a:ea typeface="Arial" pitchFamily="34" charset="-122"/>
                <a:cs typeface="Arial" pitchFamily="34" charset="-120"/>
              </a:rPr>
              <a:t>Census, value of private construction put in place, data centers</a:t>
            </a:r>
            <a:endParaRPr lang="en-US" sz="1900" dirty="0"/>
          </a:p>
        </p:txBody>
      </p:sp>
      <p:sp>
        <p:nvSpPr>
          <p:cNvPr id="4" name="Text 2"/>
          <p:cNvSpPr txBox="1"/>
          <p:nvPr/>
        </p:nvSpPr>
        <p:spPr>
          <a:xfrm>
            <a:off x="10957255" y="6382512"/>
            <a:ext cx="548640" cy="237744"/>
          </a:xfrm>
          <a:prstGeom prst="rect">
            <a:avLst/>
          </a:prstGeom>
          <a:noFill/>
          <a:ln/>
        </p:spPr>
        <p:txBody>
          <a:bodyPr wrap="square" lIns="0" tIns="0" rIns="0" bIns="0" rtlCol="0" anchor="t"/>
          <a:lstStyle/>
          <a:p>
            <a:pPr marL="0" indent="0" algn="r">
              <a:buNone/>
            </a:pPr>
            <a:r>
              <a:rPr lang="en-US" sz="1000" dirty="0">
                <a:solidFill>
                  <a:srgbClr val="66717C"/>
                </a:solidFill>
                <a:latin typeface="Arial" pitchFamily="34" charset="0"/>
                <a:ea typeface="Arial" pitchFamily="34" charset="-122"/>
                <a:cs typeface="Arial" pitchFamily="34" charset="-120"/>
              </a:rPr>
              <a:t>76</a:t>
            </a:r>
            <a:endParaRPr lang="en-US" sz="1000" dirty="0"/>
          </a:p>
        </p:txBody>
      </p:sp>
      <p:sp>
        <p:nvSpPr>
          <p:cNvPr id="5" name="Text 3"/>
          <p:cNvSpPr txBox="1"/>
          <p:nvPr/>
        </p:nvSpPr>
        <p:spPr>
          <a:xfrm>
            <a:off x="685800" y="1874520"/>
            <a:ext cx="7132320" cy="320040"/>
          </a:xfrm>
          <a:prstGeom prst="rect">
            <a:avLst/>
          </a:prstGeom>
          <a:noFill/>
          <a:ln/>
        </p:spPr>
        <p:txBody>
          <a:bodyPr wrap="square" lIns="0" tIns="0" rIns="0" bIns="0" rtlCol="0" anchor="t"/>
          <a:lstStyle/>
          <a:p>
            <a:pPr marL="0" indent="0">
              <a:buNone/>
            </a:pPr>
            <a:r>
              <a:rPr lang="en-US" sz="1500" dirty="0">
                <a:solidFill>
                  <a:srgbClr val="000000"/>
                </a:solidFill>
                <a:latin typeface="Arial" pitchFamily="34" charset="0"/>
                <a:ea typeface="Arial" pitchFamily="34" charset="-122"/>
                <a:cs typeface="Arial" pitchFamily="34" charset="-120"/>
              </a:rPr>
              <a:t>Value of US private construction put in place, data centers, $ billion a year</a:t>
            </a:r>
            <a:endParaRPr lang="en-US" sz="1500" dirty="0"/>
          </a:p>
        </p:txBody>
      </p:sp>
      <p:graphicFrame>
        <p:nvGraphicFramePr>
          <p:cNvPr id="6" name="Chart 0"/>
          <p:cNvGraphicFramePr/>
          <p:nvPr/>
        </p:nvGraphicFramePr>
        <p:xfrm>
          <a:off x="685800" y="2194560"/>
          <a:ext cx="713232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8229600" y="2240280"/>
            <a:ext cx="3276295" cy="3886200"/>
          </a:xfrm>
          <a:prstGeom prst="rect">
            <a:avLst/>
          </a:prstGeom>
          <a:noFill/>
          <a:ln/>
        </p:spPr>
        <p:txBody>
          <a:bodyPr wrap="square" lIns="0" tIns="0" rIns="0" bIns="0" rtlCol="0" anchor="t"/>
          <a:lstStyle/>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$85bn</a:t>
            </a:r>
            <a:r>
              <a:rPr lang="en-US" sz="1800" dirty="0">
                <a:solidFill>
                  <a:srgbClr val="000000"/>
                </a:solidFill>
                <a:latin typeface="Arial" pitchFamily="34" charset="0"/>
                <a:ea typeface="Arial" pitchFamily="34" charset="-122"/>
                <a:cs typeface="Arial" pitchFamily="34" charset="-120"/>
              </a:rPr>
              <a:t> seasonally adjusted annual rate in August 2026 </a:t>
            </a:r>
            <a:r>
              <a:rPr lang="en-US" sz="1800" i="1" dirty="0">
                <a:solidFill>
                  <a:srgbClr val="000000"/>
                </a:solidFill>
                <a:latin typeface="Arial" pitchFamily="34" charset="0"/>
                <a:ea typeface="Arial" pitchFamily="34" charset="-122"/>
                <a:cs typeface="Arial" pitchFamily="34" charset="-120"/>
              </a:rPr>
              <a:t>(preliminary)</a:t>
            </a:r>
            <a:r>
              <a:rPr lang="en-US" sz="1800" dirty="0">
                <a:solidFill>
                  <a:srgbClr val="000000"/>
                </a:solidFill>
                <a:latin typeface="Arial" pitchFamily="34" charset="0"/>
                <a:ea typeface="Arial" pitchFamily="34" charset="-122"/>
                <a:cs typeface="Arial" pitchFamily="34" charset="-120"/>
              </a:rPr>
              <a:t>, a record and about 11% of all private non-residential construction</a:t>
            </a:r>
            <a:endParaRPr lang="en-US" sz="1800" dirty="0"/>
          </a:p>
          <a:p>
            <a:pPr marL="342900" indent="-342900">
              <a:spcAft>
                <a:spcPts val="1700"/>
              </a:spcAft>
              <a:buSzPct val="100000"/>
              <a:buChar char="•"/>
            </a:pPr>
            <a:r>
              <a:rPr lang="en-US" sz="1800" b="1" dirty="0">
                <a:solidFill>
                  <a:srgbClr val="000000"/>
                </a:solidFill>
                <a:latin typeface="Arial" pitchFamily="34" charset="0"/>
                <a:ea typeface="Arial" pitchFamily="34" charset="-122"/>
                <a:cs typeface="Arial" pitchFamily="34" charset="-120"/>
              </a:rPr>
              <a:t>In 2014</a:t>
            </a:r>
            <a:r>
              <a:rPr lang="en-US" sz="1800" dirty="0">
                <a:solidFill>
                  <a:srgbClr val="000000"/>
                </a:solidFill>
                <a:latin typeface="Arial" pitchFamily="34" charset="0"/>
                <a:ea typeface="Arial" pitchFamily="34" charset="-122"/>
                <a:cs typeface="Arial" pitchFamily="34" charset="-120"/>
              </a:rPr>
              <a:t> it was $1.8bn, half of one percent</a:t>
            </a:r>
            <a:endParaRPr lang="en-US" sz="1800" dirty="0"/>
          </a:p>
        </p:txBody>
      </p:sp>
      <p:sp>
        <p:nvSpPr>
          <p:cNvPr id="8" name="Text 5"/>
          <p:cNvSpPr txBox="1"/>
          <p:nvPr/>
        </p:nvSpPr>
        <p:spPr>
          <a:xfrm>
            <a:off x="685800" y="6382512"/>
            <a:ext cx="10088575" cy="237744"/>
          </a:xfrm>
          <a:prstGeom prst="rect">
            <a:avLst/>
          </a:prstGeom>
          <a:noFill/>
          <a:ln/>
        </p:spPr>
        <p:txBody>
          <a:bodyPr wrap="square" lIns="0" tIns="0" rIns="0" bIns="0" rtlCol="0" anchor="t"/>
          <a:lstStyle/>
          <a:p>
            <a:pPr marL="0" indent="0">
              <a:buNone/>
            </a:pPr>
            <a:r>
              <a:rPr lang="en-US" sz="1000" dirty="0">
                <a:solidFill>
                  <a:srgbClr val="66717C"/>
                </a:solidFill>
                <a:latin typeface="Arial" pitchFamily="34" charset="0"/>
                <a:ea typeface="Arial" pitchFamily="34" charset="-122"/>
                <a:cs typeface="Arial" pitchFamily="34" charset="-120"/>
              </a:rPr>
              <a:t>Source: US Census Bureau, </a:t>
            </a:r>
            <a:r>
              <a:rPr lang="en-US" sz="1000" u="sng" dirty="0">
                <a:solidFill>
                  <a:srgbClr val="66717C"/>
                </a:solidFill>
                <a:latin typeface="Arial" pitchFamily="34" charset="0"/>
                <a:ea typeface="Arial" pitchFamily="34" charset="-122"/>
                <a:cs typeface="Arial" pitchFamily="34" charset="-120"/>
                <a:hlinkClick r:id="rId4"/>
              </a:rPr>
              <a:t>Value of Construction Put in Place (C30)</a:t>
            </a:r>
            <a:r>
              <a:rPr lang="en-US" sz="1000" dirty="0">
                <a:solidFill>
                  <a:srgbClr val="66717C"/>
                </a:solidFill>
                <a:latin typeface="Arial" pitchFamily="34" charset="0"/>
                <a:ea typeface="Arial" pitchFamily="34" charset="-122"/>
                <a:cs typeface="Arial" pitchFamily="34" charset="-120"/>
              </a:rPr>
              <a:t>, private 'Data center', </a:t>
            </a:r>
            <a:r>
              <a:rPr lang="en-US" sz="1000" u="sng" dirty="0">
                <a:solidFill>
                  <a:srgbClr val="66717C"/>
                </a:solidFill>
                <a:latin typeface="Arial" pitchFamily="34" charset="0"/>
                <a:ea typeface="Arial" pitchFamily="34" charset="-122"/>
                <a:cs typeface="Arial" pitchFamily="34" charset="-120"/>
                <a:hlinkClick r:id="rId5"/>
              </a:rPr>
              <a:t>annual totals 2014–2025</a:t>
            </a:r>
            <a:r>
              <a:rPr lang="en-US" sz="1000" dirty="0">
                <a:solidFill>
                  <a:srgbClr val="66717C"/>
                </a:solidFill>
                <a:latin typeface="Arial" pitchFamily="34" charset="0"/>
                <a:ea typeface="Arial" pitchFamily="34" charset="-122"/>
                <a:cs typeface="Arial" pitchFamily="34" charset="-120"/>
              </a:rPr>
              <a:t> and </a:t>
            </a:r>
            <a:r>
              <a:rPr lang="en-US" sz="1000" u="sng" dirty="0">
                <a:solidFill>
                  <a:srgbClr val="66717C"/>
                </a:solidFill>
                <a:latin typeface="Arial" pitchFamily="34" charset="0"/>
                <a:ea typeface="Arial" pitchFamily="34" charset="-122"/>
                <a:cs typeface="Arial" pitchFamily="34" charset="-120"/>
                <a:hlinkClick r:id="rId6"/>
              </a:rPr>
              <a:t>August 2026 SAAR (1 Oct 2026)</a:t>
            </a:r>
            <a:r>
              <a:rPr lang="en-US" sz="1000" dirty="0">
                <a:solidFill>
                  <a:srgbClr val="66717C"/>
                </a:solidFill>
                <a:latin typeface="Arial" pitchFamily="34" charset="0"/>
                <a:ea typeface="Arial" pitchFamily="34" charset="-122"/>
                <a:cs typeface="Arial" pitchFamily="34" charset="-120"/>
              </a:rPr>
              <a:t>. Buildings only.</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63653</Words>
  <Application>Microsoft Macintosh PowerPoint</Application>
  <PresentationFormat>Widescreen</PresentationFormat>
  <Paragraphs>1695</Paragraphs>
  <Slides>73</Slides>
  <Notes>73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Cloud and the Changing Structure of Production and Accumulation</dc:title>
  <dc:subject>PptxGenJS Presentation</dc:subject>
  <dc:creator>Ilan Strauss</dc:creator>
  <cp:lastModifiedBy>Ilan Strauss</cp:lastModifiedBy>
  <cp:revision>17</cp:revision>
  <dcterms:created xsi:type="dcterms:W3CDTF">2026-10-01T13:40:16Z</dcterms:created>
  <dcterms:modified xsi:type="dcterms:W3CDTF">2026-10-01T19:56:56Z</dcterms:modified>
</cp:coreProperties>
</file>